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61" r:id="rId11"/>
    <p:sldId id="262" r:id="rId12"/>
    <p:sldId id="260" r:id="rId13"/>
    <p:sldId id="259" r:id="rId14"/>
    <p:sldId id="258" r:id="rId15"/>
    <p:sldId id="257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100A-F966-4A49-A00B-1CCB30CDF0EA}" type="datetimeFigureOut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9859-A94B-4F32-B6F1-AC478322AB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46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9859-A94B-4F32-B6F1-AC478322AB7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69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37A-5FA1-4AB3-9D0A-BCDE1DEB8AE6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4EE2-E826-4D27-BFAB-E6595554B559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E9C-1DB3-497A-AE0E-A5181DD843E0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7B7C-964A-4985-9C47-77E3FEB4BBBC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5E09-61E2-4E19-A22E-4A8E08B25666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895A-4D4D-467D-AB7D-F4675EA9F7BE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22B-DB70-499B-B8CD-41D7A6EF2368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C7FD-E4A4-46D5-B981-B8AD5937471D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2652-DE94-4518-A6DB-0B6FA3F489F2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2BF3-68DB-4A98-8613-BE5BF5E4B1BE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A7A-1EB3-4FDF-8708-6E46E7B9B24C}" type="datetime1">
              <a:rPr lang="zh-TW" altLang="en-US" smtClean="0"/>
              <a:t>2017/1/16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697259-3B49-47CB-940C-4D4B42757C06}" type="datetime1">
              <a:rPr lang="zh-TW" altLang="en-US" smtClean="0"/>
              <a:t>2017/1/16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專題報告</a:t>
            </a:r>
            <a:endParaRPr lang="zh-TW" altLang="en-US" sz="8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河工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3B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00352105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謝志忠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陳正宗 終身特聘教授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2602396"/>
            <a:ext cx="65966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研究主題</a:t>
            </a:r>
            <a:r>
              <a:rPr lang="en-US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彈簧運動</a:t>
            </a:r>
            <a:r>
              <a:rPr lang="en-US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毛毛蟲</a:t>
            </a:r>
            <a:r>
              <a:rPr lang="en-US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7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k12=3  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x1=1</a:t>
            </a:r>
            <a:br>
              <a: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k23=3  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x1=1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kkk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857375"/>
            <a:ext cx="7620000" cy="4286250"/>
          </a:xfrm>
        </p:spPr>
      </p:pic>
      <p:sp>
        <p:nvSpPr>
          <p:cNvPr id="5" name="文字方塊 4"/>
          <p:cNvSpPr txBox="1"/>
          <p:nvPr/>
        </p:nvSpPr>
        <p:spPr>
          <a:xfrm>
            <a:off x="4644008" y="188640"/>
            <a:ext cx="357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成果展示</a:t>
            </a:r>
          </a:p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58538" y="3304254"/>
            <a:ext cx="826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經比較這兩個案例後，發現上面彈簧的振幅較大，是因為我給定相同的位移量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虎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克定律告訴我們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F=</a:t>
            </a:r>
            <a:r>
              <a:rPr lang="en-US" altLang="zh-TW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kx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，所以我給定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x1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相同位移時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上面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的彈簧所需要用的力比較大，造成另一個彈簧位移量較大。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94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chemeClr val="tx1"/>
                </a:solidFill>
              </a:rPr>
              <a:t>v1=v2=v3</a:t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en-US" altLang="zh-TW" sz="3600" dirty="0" smtClean="0">
                <a:solidFill>
                  <a:schemeClr val="tx1"/>
                </a:solidFill>
              </a:rPr>
              <a:t>x1=x2=x3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4" name="v-x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57375"/>
            <a:ext cx="7620000" cy="4286250"/>
          </a:xfrm>
        </p:spPr>
      </p:pic>
      <p:sp>
        <p:nvSpPr>
          <p:cNvPr id="5" name="文字方塊 4"/>
          <p:cNvSpPr txBox="1"/>
          <p:nvPr/>
        </p:nvSpPr>
        <p:spPr>
          <a:xfrm>
            <a:off x="5004048" y="14469"/>
            <a:ext cx="357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成果展示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5536" y="5013176"/>
            <a:ext cx="780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經比較這兩個案例後，</a:t>
            </a:r>
            <a:r>
              <a:rPr lang="zh-TW" altLang="zh-TW" dirty="0" smtClean="0">
                <a:solidFill>
                  <a:srgbClr val="FF0000"/>
                </a:solidFill>
              </a:rPr>
              <a:t>發現</a:t>
            </a:r>
            <a:r>
              <a:rPr lang="zh-TW" altLang="en-US" dirty="0" smtClean="0">
                <a:solidFill>
                  <a:srgbClr val="FF0000"/>
                </a:solidFill>
              </a:rPr>
              <a:t>下</a:t>
            </a:r>
            <a:r>
              <a:rPr lang="zh-TW" altLang="zh-TW" dirty="0" smtClean="0">
                <a:solidFill>
                  <a:srgbClr val="FF0000"/>
                </a:solidFill>
              </a:rPr>
              <a:t>面</a:t>
            </a:r>
            <a:r>
              <a:rPr lang="zh-TW" altLang="zh-TW" dirty="0">
                <a:solidFill>
                  <a:srgbClr val="FF0000"/>
                </a:solidFill>
              </a:rPr>
              <a:t>的案例因為相對位移</a:t>
            </a:r>
            <a:r>
              <a:rPr lang="en-US" altLang="zh-TW" dirty="0">
                <a:solidFill>
                  <a:srgbClr val="FF0000"/>
                </a:solidFill>
              </a:rPr>
              <a:t>=0</a:t>
            </a:r>
            <a:r>
              <a:rPr lang="zh-TW" altLang="zh-TW" dirty="0">
                <a:solidFill>
                  <a:srgbClr val="FF0000"/>
                </a:solidFill>
              </a:rPr>
              <a:t>，所以無相對運動</a:t>
            </a:r>
            <a:r>
              <a:rPr lang="zh-TW" altLang="zh-TW" dirty="0" smtClean="0">
                <a:solidFill>
                  <a:srgbClr val="FF0000"/>
                </a:solidFill>
              </a:rPr>
              <a:t>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>
                <a:solidFill>
                  <a:srgbClr val="FF0000"/>
                </a:solidFill>
              </a:rPr>
              <a:t>彈簧</a:t>
            </a:r>
            <a:r>
              <a:rPr lang="zh-TW" altLang="zh-TW" dirty="0">
                <a:solidFill>
                  <a:srgbClr val="FF0000"/>
                </a:solidFill>
              </a:rPr>
              <a:t>就停留在位置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zh-TW" dirty="0">
                <a:solidFill>
                  <a:srgbClr val="FF0000"/>
                </a:solidFill>
              </a:rPr>
              <a:t>的地方，</a:t>
            </a:r>
            <a:r>
              <a:rPr lang="zh-TW" altLang="zh-TW" dirty="0" smtClean="0">
                <a:solidFill>
                  <a:srgbClr val="FF0000"/>
                </a:solidFill>
              </a:rPr>
              <a:t>而</a:t>
            </a:r>
            <a:r>
              <a:rPr lang="zh-TW" altLang="en-US" dirty="0" smtClean="0">
                <a:solidFill>
                  <a:srgbClr val="FF0000"/>
                </a:solidFill>
              </a:rPr>
              <a:t>上</a:t>
            </a:r>
            <a:r>
              <a:rPr lang="zh-TW" altLang="zh-TW" dirty="0" smtClean="0">
                <a:solidFill>
                  <a:srgbClr val="FF0000"/>
                </a:solidFill>
              </a:rPr>
              <a:t>面</a:t>
            </a:r>
            <a:r>
              <a:rPr lang="zh-TW" altLang="zh-TW" dirty="0">
                <a:solidFill>
                  <a:srgbClr val="FF0000"/>
                </a:solidFill>
              </a:rPr>
              <a:t>的案例則是無相對速度的情況下</a:t>
            </a:r>
            <a:r>
              <a:rPr lang="zh-TW" altLang="zh-TW" dirty="0" smtClean="0">
                <a:solidFill>
                  <a:srgbClr val="FF0000"/>
                </a:solidFill>
              </a:rPr>
              <a:t>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>
                <a:solidFill>
                  <a:srgbClr val="FF0000"/>
                </a:solidFill>
              </a:rPr>
              <a:t>可以</a:t>
            </a:r>
            <a:r>
              <a:rPr lang="zh-TW" altLang="zh-TW" dirty="0">
                <a:solidFill>
                  <a:srgbClr val="FF0000"/>
                </a:solidFill>
              </a:rPr>
              <a:t>將整的系統視為剛體，整體以速度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zh-TW" dirty="0">
                <a:solidFill>
                  <a:srgbClr val="FF0000"/>
                </a:solidFill>
              </a:rPr>
              <a:t>的方式前進。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>
            <a:noAutofit/>
          </a:bodyPr>
          <a:lstStyle/>
          <a:p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m1=2, m2=m3=1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t=0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m2=2, m1=m3=1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t=0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m3=2, m1=m2=1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t=0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400" dirty="0"/>
              <a:t/>
            </a:r>
            <a:br>
              <a:rPr lang="zh-TW" altLang="zh-TW" sz="2400" dirty="0"/>
            </a:br>
            <a:endParaRPr lang="zh-TW" altLang="en-US" sz="2400" dirty="0"/>
          </a:p>
        </p:txBody>
      </p:sp>
      <p:pic>
        <p:nvPicPr>
          <p:cNvPr id="5" name="M改變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57375"/>
            <a:ext cx="7620000" cy="4286250"/>
          </a:xfrm>
        </p:spPr>
      </p:pic>
      <p:sp>
        <p:nvSpPr>
          <p:cNvPr id="4" name="文字方塊 3"/>
          <p:cNvSpPr txBox="1"/>
          <p:nvPr/>
        </p:nvSpPr>
        <p:spPr>
          <a:xfrm>
            <a:off x="4932040" y="111342"/>
            <a:ext cx="357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成果展示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5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30635"/>
            <a:ext cx="7620000" cy="1143000"/>
          </a:xfrm>
        </p:spPr>
        <p:txBody>
          <a:bodyPr/>
          <a:lstStyle/>
          <a:p>
            <a:r>
              <a:rPr lang="zh-TW" altLang="zh-TW" sz="3600" b="1" dirty="0">
                <a:solidFill>
                  <a:schemeClr val="tx1"/>
                </a:solidFill>
              </a:rPr>
              <a:t>比較</a:t>
            </a:r>
            <a:r>
              <a:rPr lang="en-US" altLang="zh-TW" sz="3600" b="1" dirty="0">
                <a:solidFill>
                  <a:schemeClr val="tx1"/>
                </a:solidFill>
              </a:rPr>
              <a:t>v1=1</a:t>
            </a:r>
            <a:r>
              <a:rPr lang="zh-TW" altLang="zh-TW" sz="3600" b="1" dirty="0">
                <a:solidFill>
                  <a:schemeClr val="tx1"/>
                </a:solidFill>
              </a:rPr>
              <a:t>與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v2=1</a:t>
            </a:r>
            <a:br>
              <a:rPr lang="en-US" altLang="zh-TW" sz="3600" b="1" dirty="0" smtClean="0">
                <a:solidFill>
                  <a:schemeClr val="tx1"/>
                </a:solidFill>
              </a:rPr>
            </a:br>
            <a:r>
              <a:rPr lang="zh-TW" altLang="zh-TW" sz="3600" b="1" dirty="0" smtClean="0">
                <a:solidFill>
                  <a:schemeClr val="tx1"/>
                </a:solidFill>
              </a:rPr>
              <a:t>與</a:t>
            </a:r>
            <a:r>
              <a:rPr lang="en-US" altLang="zh-TW" sz="3600" b="1" dirty="0">
                <a:solidFill>
                  <a:schemeClr val="tx1"/>
                </a:solidFill>
              </a:rPr>
              <a:t>v3=1</a:t>
            </a:r>
            <a:r>
              <a:rPr lang="zh-TW" altLang="zh-TW" sz="3600" b="1" dirty="0">
                <a:solidFill>
                  <a:schemeClr val="tx1"/>
                </a:solidFill>
              </a:rPr>
              <a:t/>
            </a:r>
            <a:br>
              <a:rPr lang="zh-TW" altLang="zh-TW" sz="3600" b="1" dirty="0">
                <a:solidFill>
                  <a:schemeClr val="tx1"/>
                </a:solidFill>
              </a:rPr>
            </a:br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v123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57375"/>
            <a:ext cx="7620000" cy="4286250"/>
          </a:xfrm>
        </p:spPr>
      </p:pic>
      <p:sp>
        <p:nvSpPr>
          <p:cNvPr id="4" name="文字方塊 3"/>
          <p:cNvSpPr txBox="1"/>
          <p:nvPr/>
        </p:nvSpPr>
        <p:spPr>
          <a:xfrm>
            <a:off x="4644008" y="188640"/>
            <a:ext cx="357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成果展示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32406" y="2924944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這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zh-TW" dirty="0">
                <a:solidFill>
                  <a:srgbClr val="FF0000"/>
                </a:solidFill>
              </a:rPr>
              <a:t>個案例接給整個系統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zh-TW" dirty="0">
                <a:solidFill>
                  <a:srgbClr val="FF0000"/>
                </a:solidFill>
              </a:rPr>
              <a:t>的速度且其他條件相同</a:t>
            </a:r>
            <a:r>
              <a:rPr lang="zh-TW" altLang="zh-TW" dirty="0" smtClean="0">
                <a:solidFill>
                  <a:srgbClr val="FF0000"/>
                </a:solidFill>
              </a:rPr>
              <a:t>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>
                <a:solidFill>
                  <a:srgbClr val="FF0000"/>
                </a:solidFill>
              </a:rPr>
              <a:t>固然</a:t>
            </a:r>
            <a:r>
              <a:rPr lang="zh-TW" altLang="zh-TW" dirty="0">
                <a:solidFill>
                  <a:srgbClr val="FF0000"/>
                </a:solidFill>
              </a:rPr>
              <a:t>會同時抵達，或是以質心速度的觀點來看這個案例也可以描述此過程。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2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v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1=1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v3=-1</a:t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v1=1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v2=1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v3=-2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v+-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57375"/>
            <a:ext cx="7620000" cy="4286250"/>
          </a:xfrm>
        </p:spPr>
      </p:pic>
      <p:sp>
        <p:nvSpPr>
          <p:cNvPr id="4" name="文字方塊 3"/>
          <p:cNvSpPr txBox="1"/>
          <p:nvPr/>
        </p:nvSpPr>
        <p:spPr>
          <a:xfrm>
            <a:off x="4644008" y="188640"/>
            <a:ext cx="357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成果展示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9552" y="5229200"/>
            <a:ext cx="699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此案例是為了下一個案例我做的假設條件，整個系統綜合速度是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zh-TW" altLang="zh-TW" dirty="0" smtClean="0">
                <a:solidFill>
                  <a:srgbClr val="FF0000"/>
                </a:solidFill>
              </a:rPr>
              <a:t>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>
                <a:solidFill>
                  <a:srgbClr val="FF0000"/>
                </a:solidFill>
              </a:rPr>
              <a:t>所以</a:t>
            </a:r>
            <a:r>
              <a:rPr lang="zh-TW" altLang="zh-TW" dirty="0">
                <a:solidFill>
                  <a:srgbClr val="FF0000"/>
                </a:solidFill>
              </a:rPr>
              <a:t>整個彈簧只會在原地震動，</a:t>
            </a:r>
            <a:r>
              <a:rPr lang="zh-TW" altLang="zh-TW" dirty="0" smtClean="0">
                <a:solidFill>
                  <a:srgbClr val="FF0000"/>
                </a:solidFill>
              </a:rPr>
              <a:t>不會</a:t>
            </a:r>
            <a:r>
              <a:rPr lang="zh-TW" altLang="en-US" dirty="0">
                <a:solidFill>
                  <a:srgbClr val="FF0000"/>
                </a:solidFill>
              </a:rPr>
              <a:t>向</a:t>
            </a:r>
            <a:r>
              <a:rPr lang="zh-TW" altLang="zh-TW" dirty="0" smtClean="0">
                <a:solidFill>
                  <a:srgbClr val="FF0000"/>
                </a:solidFill>
              </a:rPr>
              <a:t>前</a:t>
            </a:r>
            <a:r>
              <a:rPr lang="zh-TW" altLang="zh-TW" dirty="0">
                <a:solidFill>
                  <a:srgbClr val="FF0000"/>
                </a:solidFill>
              </a:rPr>
              <a:t>傳遞。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5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5</a:t>
            </a:r>
            <a:r>
              <a:rPr lang="zh-TW" altLang="en-US" b="1" dirty="0" smtClean="0">
                <a:solidFill>
                  <a:schemeClr val="tx1"/>
                </a:solidFill>
              </a:rPr>
              <a:t>顆球</a:t>
            </a:r>
            <a:r>
              <a:rPr lang="en-US" altLang="zh-TW" b="1" dirty="0" smtClean="0">
                <a:solidFill>
                  <a:schemeClr val="tx1"/>
                </a:solidFill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</a:rPr>
            </a:br>
            <a:r>
              <a:rPr lang="en-US" altLang="zh-TW" b="1" dirty="0" smtClean="0">
                <a:solidFill>
                  <a:schemeClr val="tx1"/>
                </a:solidFill>
              </a:rPr>
              <a:t>m</a:t>
            </a:r>
            <a:r>
              <a:rPr lang="zh-TW" altLang="en-US" b="1" dirty="0" smtClean="0">
                <a:solidFill>
                  <a:schemeClr val="tx1"/>
                </a:solidFill>
              </a:rPr>
              <a:t>、</a:t>
            </a:r>
            <a:r>
              <a:rPr lang="en-US" altLang="zh-TW" b="1" dirty="0" smtClean="0">
                <a:solidFill>
                  <a:schemeClr val="tx1"/>
                </a:solidFill>
              </a:rPr>
              <a:t>k </a:t>
            </a:r>
            <a:r>
              <a:rPr lang="zh-TW" altLang="en-US" b="1" dirty="0" smtClean="0">
                <a:solidFill>
                  <a:schemeClr val="tx1"/>
                </a:solidFill>
              </a:rPr>
              <a:t>全給</a:t>
            </a:r>
            <a:r>
              <a:rPr lang="en-US" altLang="zh-TW" b="1" dirty="0" smtClean="0">
                <a:solidFill>
                  <a:schemeClr val="tx1"/>
                </a:solidFill>
              </a:rPr>
              <a:t>1 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44008" y="188640"/>
            <a:ext cx="357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成果展示</a:t>
            </a:r>
          </a:p>
          <a:p>
            <a:endParaRPr lang="zh-TW" altLang="en-US" dirty="0"/>
          </a:p>
        </p:txBody>
      </p:sp>
      <p:pic>
        <p:nvPicPr>
          <p:cNvPr id="8" name="內容版面配置區 7" descr="C:\Users\user\Desktop\5改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086301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6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>
                <a:solidFill>
                  <a:schemeClr val="tx1"/>
                </a:solidFill>
              </a:rPr>
              <a:t>5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顆球的能量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-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時間圖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5顆球能量動態圖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57375"/>
            <a:ext cx="7620000" cy="428625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076056" y="260648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成果展示</a:t>
            </a:r>
          </a:p>
          <a:p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752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個別能量分布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44008" y="188640"/>
            <a:ext cx="357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成果展示</a:t>
            </a:r>
          </a:p>
          <a:p>
            <a:endParaRPr lang="zh-TW" altLang="en-US" dirty="0"/>
          </a:p>
        </p:txBody>
      </p:sp>
      <p:pic>
        <p:nvPicPr>
          <p:cNvPr id="6" name="內容版面配置區 5" descr="C:\Users\user\Desktop\sum enegr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1" y="1600200"/>
            <a:ext cx="5877339" cy="449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Users\user\Desktop\5球\動能分布圖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324814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C:\Users\user\Desktop\5球\位能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211541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3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7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藉由本次的專題，讓我對振動學有了初步的認識，加上我從中做的雙自由度振動系統讓我更了解彈簧的運動機制，還有如何以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Mathematica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做出簡單的動畫與圖表。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716428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報告到此結束</a:t>
            </a:r>
            <a:endParaRPr lang="en-US" altLang="zh-TW" sz="8000" b="1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 algn="ctr">
              <a:buNone/>
            </a:pPr>
            <a:endParaRPr lang="en-US" altLang="zh-TW" sz="8000" b="1" dirty="0">
              <a:latin typeface="標楷體" pitchFamily="65" charset="-120"/>
              <a:ea typeface="標楷體" pitchFamily="65" charset="-120"/>
            </a:endParaRPr>
          </a:p>
          <a:p>
            <a:pPr marL="114300" indent="0" algn="ctr">
              <a:buNone/>
            </a:pPr>
            <a:endParaRPr lang="en-US" altLang="zh-TW" sz="8000" b="1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 algn="ctr">
              <a:buNone/>
            </a:pPr>
            <a:r>
              <a:rPr lang="zh-TW" altLang="en-US" sz="8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謝謝大家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026" name="Picture 2" descr="C:\Users\user\Downloads\krjZJ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24" y="2060848"/>
            <a:ext cx="3048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sz="8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研究動機與目的</a:t>
            </a:r>
            <a:endParaRPr lang="en-US" altLang="zh-TW" sz="6000" b="1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方法</a:t>
            </a:r>
            <a:endParaRPr lang="en-US" altLang="zh-TW" sz="6000" b="1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成果展示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2050" name="Picture 2" descr="C:\Users\user\Documents\1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5517232"/>
            <a:ext cx="3429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3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3429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研究動機與目的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800600"/>
          </a:xfrm>
        </p:spPr>
        <p:txBody>
          <a:bodyPr>
            <a:normAutofit/>
          </a:bodyPr>
          <a:lstStyle/>
          <a:p>
            <a:r>
              <a:rPr lang="zh-TW" altLang="zh-TW" sz="3200" b="1" u="sng" dirty="0" smtClean="0">
                <a:latin typeface="標楷體" pitchFamily="65" charset="-120"/>
                <a:ea typeface="標楷體" pitchFamily="65" charset="-120"/>
              </a:rPr>
              <a:t>主要</a:t>
            </a:r>
            <a:r>
              <a:rPr lang="zh-TW" altLang="zh-TW" sz="3200" b="1" u="sng" dirty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en-US" altLang="zh-TW" sz="3200" b="1" u="sng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Mathematica</a:t>
            </a:r>
            <a:r>
              <a:rPr lang="zh-TW" altLang="zh-TW" sz="3200" b="1" u="sng" dirty="0">
                <a:latin typeface="標楷體" pitchFamily="65" charset="-120"/>
                <a:ea typeface="標楷體" pitchFamily="65" charset="-120"/>
              </a:rPr>
              <a:t>這套軟體去模擬彈簧運動的各種狀態，進而模擬毛毛蟲運動的方式</a:t>
            </a:r>
            <a:r>
              <a:rPr lang="zh-TW" altLang="zh-TW" sz="3200" b="1" u="sng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u="sng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u="sng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想要了解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震動學</a:t>
            </a:r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的一些基本知識與運動的狀況</a:t>
            </a:r>
            <a:endParaRPr lang="zh-TW" altLang="zh-TW" sz="32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8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user\Desktop\1484472028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779145" cy="275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99592" y="4797152"/>
            <a:ext cx="3215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r>
              <a:rPr lang="zh-TW" altLang="en-US" dirty="0" smtClean="0"/>
              <a:t>為質量</a:t>
            </a:r>
            <a:endParaRPr lang="en-US" altLang="zh-TW" dirty="0"/>
          </a:p>
          <a:p>
            <a:r>
              <a:rPr lang="en-US" altLang="zh-TW" dirty="0" smtClean="0"/>
              <a:t>K</a:t>
            </a:r>
            <a:r>
              <a:rPr lang="zh-TW" altLang="en-US" dirty="0" smtClean="0"/>
              <a:t>為勁度係數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彈簧的彈性係數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X</a:t>
            </a:r>
            <a:r>
              <a:rPr lang="zh-TW" altLang="en-US" dirty="0" smtClean="0"/>
              <a:t>為彈簧之位移量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7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自由體圖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86" y="3936159"/>
            <a:ext cx="742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1484472028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4213"/>
            <a:ext cx="3772186" cy="18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84" y="3944705"/>
            <a:ext cx="742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77" y="3927791"/>
            <a:ext cx="742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39330" y="422298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915098" y="423152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m2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85490" y="42315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m3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2051" idx="3"/>
          </p:cNvCxnSpPr>
          <p:nvPr/>
        </p:nvCxnSpPr>
        <p:spPr>
          <a:xfrm flipV="1">
            <a:off x="2195736" y="4407646"/>
            <a:ext cx="6137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375651" y="4399109"/>
            <a:ext cx="6137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6838904" y="4399110"/>
            <a:ext cx="6137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1117315" y="4407646"/>
            <a:ext cx="6709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3244156" y="4416193"/>
            <a:ext cx="6709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5714548" y="4429429"/>
            <a:ext cx="6709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96291" y="3952357"/>
                <a:ext cx="1162498" cy="370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F=-m1*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ac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91" y="3952357"/>
                <a:ext cx="1162498" cy="370999"/>
              </a:xfrm>
              <a:prstGeom prst="rect">
                <a:avLst/>
              </a:prstGeom>
              <a:blipFill rotWithShape="1">
                <a:blip r:embed="rId4"/>
                <a:stretch>
                  <a:fillRect l="-4188" t="-6557" r="-12565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968525" y="4026956"/>
                <a:ext cx="1162498" cy="372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F=-m2*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ac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25" y="4026956"/>
                <a:ext cx="1162498" cy="372153"/>
              </a:xfrm>
              <a:prstGeom prst="rect">
                <a:avLst/>
              </a:prstGeom>
              <a:blipFill rotWithShape="1">
                <a:blip r:embed="rId5"/>
                <a:stretch>
                  <a:fillRect l="-4712" t="-6557" r="-12042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421939" y="4026955"/>
                <a:ext cx="1162498" cy="372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F=-m3*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ac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939" y="4026955"/>
                <a:ext cx="1162498" cy="372153"/>
              </a:xfrm>
              <a:prstGeom prst="rect">
                <a:avLst/>
              </a:prstGeom>
              <a:blipFill rotWithShape="1">
                <a:blip r:embed="rId6"/>
                <a:stretch>
                  <a:fillRect l="-4188" t="-6557" r="-12565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000718" y="3883207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F=k12(x2-x1)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657329" y="3927791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F=k23(x3-x2)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915098" y="469446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F=k12(x2-x1)-k23(x3-x2)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11255" y="5445224"/>
            <a:ext cx="3215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r>
              <a:rPr lang="zh-TW" altLang="zh-TW" dirty="0"/>
              <a:t>為球體的質量</a:t>
            </a:r>
          </a:p>
          <a:p>
            <a:r>
              <a:rPr lang="en-US" altLang="zh-TW" dirty="0"/>
              <a:t>K</a:t>
            </a:r>
            <a:r>
              <a:rPr lang="zh-TW" altLang="zh-TW" dirty="0"/>
              <a:t>為彈簧的勁度係數</a:t>
            </a:r>
            <a:r>
              <a:rPr lang="en-US" altLang="zh-TW" dirty="0"/>
              <a:t>(</a:t>
            </a:r>
            <a:r>
              <a:rPr lang="zh-TW" altLang="zh-TW" dirty="0"/>
              <a:t>彈性係數</a:t>
            </a:r>
            <a:r>
              <a:rPr lang="en-US" altLang="zh-TW" dirty="0"/>
              <a:t>)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1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𝛚</m:t>
                    </m:r>
                  </m:oMath>
                </a14:m>
                <a:r>
                  <a:rPr lang="zh-TW" altLang="zh-TW" dirty="0"/>
                  <a:t>為</a:t>
                </a:r>
                <a:r>
                  <a:rPr lang="zh-TW" altLang="zh-TW" dirty="0">
                    <a:solidFill>
                      <a:srgbClr val="FF0000"/>
                    </a:solidFill>
                  </a:rPr>
                  <a:t>自然頻率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(natural frequency)</a:t>
                </a:r>
                <a:r>
                  <a:rPr lang="en-US" altLang="zh-TW" b="1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zh-TW" dirty="0"/>
                  <a:t>質量與彈簧常數維持不變，系統的自然頻率也不會改變，因此也稱作「固有頻率」。假設一線性系統產生振動，在不受外力或外加阻尼作用情況下，系統內各點以相同頻率作簡諧運動，此時之頻率稱為自然頻率。在一有</a:t>
                </a:r>
                <a:r>
                  <a:rPr lang="en-US" altLang="zh-TW" dirty="0"/>
                  <a:t>n</a:t>
                </a:r>
                <a:r>
                  <a:rPr lang="zh-TW" altLang="zh-TW" dirty="0"/>
                  <a:t>個自由度的振動系統，一般而言，可以有</a:t>
                </a:r>
                <a:r>
                  <a:rPr lang="en-US" altLang="zh-TW" dirty="0"/>
                  <a:t>n</a:t>
                </a:r>
                <a:r>
                  <a:rPr lang="zh-TW" altLang="zh-TW" dirty="0"/>
                  <a:t>個自然頻率，其中最低的一個又稱為基本頻率。</a:t>
                </a:r>
                <a:r>
                  <a:rPr lang="zh-TW" altLang="zh-TW" u="sng" dirty="0">
                    <a:solidFill>
                      <a:srgbClr val="FF0000"/>
                    </a:solidFill>
                  </a:rPr>
                  <a:t>自然頻率僅決定系統特性</a:t>
                </a:r>
                <a:r>
                  <a:rPr lang="zh-TW" altLang="zh-TW" dirty="0"/>
                  <a:t>，而與</a:t>
                </a:r>
                <a:r>
                  <a:rPr lang="zh-TW" altLang="zh-TW" dirty="0">
                    <a:solidFill>
                      <a:srgbClr val="FF0000"/>
                    </a:solidFill>
                  </a:rPr>
                  <a:t>起始擾動的性質無關</a:t>
                </a:r>
                <a:r>
                  <a:rPr lang="zh-TW" altLang="zh-TW" dirty="0"/>
                  <a:t>。</a:t>
                </a:r>
                <a:endParaRPr lang="zh-TW" altLang="zh-TW" b="1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89" r="-46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9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5032842" cy="59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320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endParaRPr lang="zh-TW" altLang="en-US" dirty="0"/>
          </a:p>
        </p:txBody>
      </p:sp>
      <p:pic>
        <p:nvPicPr>
          <p:cNvPr id="4" name="Picture 3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1719262"/>
            <a:ext cx="69437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4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endParaRPr lang="zh-TW" altLang="en-US" dirty="0"/>
          </a:p>
        </p:txBody>
      </p:sp>
      <p:pic>
        <p:nvPicPr>
          <p:cNvPr id="4" name="Picture 4" descr="C:\Users\user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57" y="1600200"/>
            <a:ext cx="479408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3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660</TotalTime>
  <Words>576</Words>
  <Application>Microsoft Office PowerPoint</Application>
  <PresentationFormat>如螢幕大小 (4:3)</PresentationFormat>
  <Paragraphs>86</Paragraphs>
  <Slides>19</Slides>
  <Notes>1</Notes>
  <HiddenSlides>0</HiddenSlides>
  <MMClips>6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相鄰</vt:lpstr>
      <vt:lpstr>專題報告</vt:lpstr>
      <vt:lpstr>大綱</vt:lpstr>
      <vt:lpstr>研究動機與目的 </vt:lpstr>
      <vt:lpstr>研究方法 </vt:lpstr>
      <vt:lpstr>研究方法</vt:lpstr>
      <vt:lpstr>研究方法</vt:lpstr>
      <vt:lpstr>研究方法</vt:lpstr>
      <vt:lpstr>研究方法</vt:lpstr>
      <vt:lpstr>研究方法</vt:lpstr>
      <vt:lpstr>k12=3  x1=1 k23=3  x1=1</vt:lpstr>
      <vt:lpstr>v1=v2=v3 x1=x2=x3</vt:lpstr>
      <vt:lpstr>當m1=2, m2=m3=1，t=0到5 當m2=2, m1=m3=1，t=0到5 當m3=2, m1=m2=1，t=0到5 </vt:lpstr>
      <vt:lpstr>比較v1=1與v2=1 與v3=1 </vt:lpstr>
      <vt:lpstr>v1=1，v3=-1 v1=1，v2=1，v3=-2</vt:lpstr>
      <vt:lpstr>5顆球 m、k 全給1 </vt:lpstr>
      <vt:lpstr>5顆球的能量-時間圖</vt:lpstr>
      <vt:lpstr>個別能量分布</vt:lpstr>
      <vt:lpstr>結論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Kao</cp:lastModifiedBy>
  <cp:revision>44</cp:revision>
  <dcterms:created xsi:type="dcterms:W3CDTF">2017-01-14T08:28:23Z</dcterms:created>
  <dcterms:modified xsi:type="dcterms:W3CDTF">2017-01-16T00:43:34Z</dcterms:modified>
</cp:coreProperties>
</file>