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30F4-BB01-4D03-B1B6-DF8A217220F2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320D-DE09-403E-ABFC-6B2D69173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691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30F4-BB01-4D03-B1B6-DF8A217220F2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320D-DE09-403E-ABFC-6B2D69173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489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30F4-BB01-4D03-B1B6-DF8A217220F2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320D-DE09-403E-ABFC-6B2D69173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861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30F4-BB01-4D03-B1B6-DF8A217220F2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320D-DE09-403E-ABFC-6B2D69173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640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30F4-BB01-4D03-B1B6-DF8A217220F2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320D-DE09-403E-ABFC-6B2D69173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69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30F4-BB01-4D03-B1B6-DF8A217220F2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320D-DE09-403E-ABFC-6B2D69173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880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30F4-BB01-4D03-B1B6-DF8A217220F2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320D-DE09-403E-ABFC-6B2D69173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582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30F4-BB01-4D03-B1B6-DF8A217220F2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320D-DE09-403E-ABFC-6B2D69173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324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30F4-BB01-4D03-B1B6-DF8A217220F2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320D-DE09-403E-ABFC-6B2D69173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578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30F4-BB01-4D03-B1B6-DF8A217220F2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320D-DE09-403E-ABFC-6B2D69173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044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30F4-BB01-4D03-B1B6-DF8A217220F2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320D-DE09-403E-ABFC-6B2D69173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358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D30F4-BB01-4D03-B1B6-DF8A217220F2}" type="datetimeFigureOut">
              <a:rPr lang="zh-TW" altLang="en-US" smtClean="0"/>
              <a:t>2014/10/30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C320D-DE09-403E-ABFC-6B2D69173E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55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1470025"/>
          </a:xfrm>
        </p:spPr>
        <p:txBody>
          <a:bodyPr/>
          <a:lstStyle/>
          <a:p>
            <a:r>
              <a:rPr lang="en-US" altLang="zh-TW" b="1" dirty="0" smtClean="0"/>
              <a:t>BEM Course 2014</a:t>
            </a:r>
            <a:br>
              <a:rPr lang="en-US" altLang="zh-TW" b="1" dirty="0" smtClean="0"/>
            </a:br>
            <a:r>
              <a:rPr lang="en-US" altLang="zh-TW" sz="2800" dirty="0" smtClean="0"/>
              <a:t>NTOU/MSV, Keelung, Taiwan</a:t>
            </a:r>
            <a:endParaRPr lang="zh-TW" altLang="en-US" sz="28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197781"/>
              </p:ext>
            </p:extLst>
          </p:nvPr>
        </p:nvGraphicFramePr>
        <p:xfrm>
          <a:off x="251520" y="1397000"/>
          <a:ext cx="8568952" cy="5128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8"/>
                <a:gridCol w="2142238"/>
                <a:gridCol w="2142238"/>
                <a:gridCol w="2142238"/>
              </a:tblGrid>
              <a:tr h="128208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O.D.E.</a:t>
                      </a:r>
                      <a:endParaRPr lang="zh-TW" altLang="en-US" sz="28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Integral E.</a:t>
                      </a:r>
                      <a:endParaRPr lang="zh-TW" alt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</a:tr>
              <a:tr h="1282086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補解</a:t>
                      </a:r>
                      <a:r>
                        <a:rPr lang="en-US" altLang="zh-TW" dirty="0" smtClean="0"/>
                        <a:t>+</a:t>
                      </a:r>
                      <a:r>
                        <a:rPr lang="zh-TW" altLang="en-US" dirty="0" smtClean="0"/>
                        <a:t>特解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補解</a:t>
                      </a:r>
                      <a:r>
                        <a:rPr lang="en-US" altLang="zh-TW" dirty="0" smtClean="0"/>
                        <a:t>+</a:t>
                      </a:r>
                      <a:r>
                        <a:rPr lang="zh-TW" altLang="en-US" dirty="0" smtClean="0"/>
                        <a:t>特解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全解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特解含補解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全解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補解含特解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1282086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/>
                        <a:t>(</a:t>
                      </a:r>
                      <a:r>
                        <a:rPr lang="zh-TW" altLang="en-US" sz="1200" dirty="0" smtClean="0"/>
                        <a:t>體積分</a:t>
                      </a:r>
                      <a:r>
                        <a:rPr lang="en-US" altLang="zh-TW" sz="1200" dirty="0" smtClean="0"/>
                        <a:t>)</a:t>
                      </a:r>
                      <a:endParaRPr lang="zh-TW" alt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/>
                        <a:t>(</a:t>
                      </a:r>
                      <a:r>
                        <a:rPr lang="zh-TW" altLang="en-US" sz="1200" dirty="0" smtClean="0"/>
                        <a:t>純邊界積分</a:t>
                      </a:r>
                      <a:r>
                        <a:rPr lang="en-US" altLang="zh-TW" sz="1200" dirty="0" smtClean="0"/>
                        <a:t>)</a:t>
                      </a:r>
                      <a:endParaRPr lang="zh-TW" altLang="en-US" sz="1200" dirty="0" smtClean="0"/>
                    </a:p>
                  </a:txBody>
                  <a:tcPr anchor="b"/>
                </a:tc>
              </a:tr>
              <a:tr h="1282086">
                <a:tc gridSpan="4">
                  <a:txBody>
                    <a:bodyPr/>
                    <a:lstStyle/>
                    <a:p>
                      <a:r>
                        <a:rPr lang="zh-TW" altLang="en-US" dirty="0" smtClean="0"/>
                        <a:t>成果分享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雙雙入圍第</a:t>
                      </a:r>
                      <a:r>
                        <a:rPr lang="en-US" altLang="zh-TW" dirty="0" smtClean="0"/>
                        <a:t>38</a:t>
                      </a:r>
                      <a:r>
                        <a:rPr lang="zh-TW" altLang="en-US" dirty="0" smtClean="0"/>
                        <a:t>屆力學會議學生論文競賽，預祝奪標成功，請大家幫忙</a:t>
                      </a:r>
                      <a:r>
                        <a:rPr lang="en-US" altLang="zh-TW" dirty="0" smtClean="0"/>
                        <a:t>)</a:t>
                      </a:r>
                    </a:p>
                    <a:p>
                      <a:r>
                        <a:rPr lang="zh-TW" altLang="en-US" dirty="0" smtClean="0"/>
                        <a:t>凃雅瀞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大學部</a:t>
                      </a:r>
                      <a:r>
                        <a:rPr lang="en-US" altLang="zh-TW" dirty="0" smtClean="0"/>
                        <a:t>)</a:t>
                      </a:r>
                      <a:r>
                        <a:rPr lang="zh-TW" altLang="en-US" dirty="0" smtClean="0"/>
                        <a:t>：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Focusing phenomenon and near-trapped modes of SH waves.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黃文生</a:t>
                      </a: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碩士班</a:t>
                      </a:r>
                      <a:r>
                        <a:rPr lang="en-US" altLang="zh-TW" dirty="0" smtClean="0"/>
                        <a:t>)</a:t>
                      </a:r>
                      <a:r>
                        <a:rPr lang="zh-TW" altLang="en-US" dirty="0" smtClean="0"/>
                        <a:t>：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Revisit of analytical degenerate scales in the BIEM/BEM for 2D elasticity 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zh-TW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problem.</a:t>
                      </a:r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76404"/>
              </p:ext>
            </p:extLst>
          </p:nvPr>
        </p:nvGraphicFramePr>
        <p:xfrm>
          <a:off x="6776428" y="188640"/>
          <a:ext cx="1035932" cy="111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3" imgW="723600" imgH="774360" progId="Equation.DSMT4">
                  <p:embed/>
                </p:oleObj>
              </mc:Choice>
              <mc:Fallback>
                <p:oleObj name="Equation" r:id="rId3" imgW="72360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76428" y="188640"/>
                        <a:ext cx="1035932" cy="1110719"/>
                      </a:xfrm>
                      <a:prstGeom prst="rect">
                        <a:avLst/>
                      </a:prstGeom>
                      <a:ln w="25400" cmpd="tri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395739"/>
              </p:ext>
            </p:extLst>
          </p:nvPr>
        </p:nvGraphicFramePr>
        <p:xfrm>
          <a:off x="512591" y="3940549"/>
          <a:ext cx="14478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5" imgW="1447560" imgH="1333440" progId="Equation.DSMT4">
                  <p:embed/>
                </p:oleObj>
              </mc:Choice>
              <mc:Fallback>
                <p:oleObj name="Equation" r:id="rId5" imgW="144756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2591" y="3940549"/>
                        <a:ext cx="1447800" cy="133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688658"/>
              </p:ext>
            </p:extLst>
          </p:nvPr>
        </p:nvGraphicFramePr>
        <p:xfrm>
          <a:off x="4784725" y="4292600"/>
          <a:ext cx="16129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7" imgW="1612800" imgH="545760" progId="Equation.DSMT4">
                  <p:embed/>
                </p:oleObj>
              </mc:Choice>
              <mc:Fallback>
                <p:oleObj name="Equation" r:id="rId7" imgW="1612800" imgH="545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84725" y="4292600"/>
                        <a:ext cx="16129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1494178" y="492347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宋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3635896" y="492282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宋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5796136" y="492306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solidFill>
                  <a:srgbClr val="FF0000"/>
                </a:solidFill>
              </a:rPr>
              <a:t>卜</a:t>
            </a:r>
            <a:endParaRPr lang="en-US" altLang="zh-TW" dirty="0" smtClean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7875315" y="4571659"/>
            <a:ext cx="1512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>
                <a:solidFill>
                  <a:srgbClr val="FF0000"/>
                </a:solidFill>
              </a:rPr>
              <a:t>小</a:t>
            </a:r>
            <a:r>
              <a:rPr lang="zh-TW" altLang="en-US" sz="1400" dirty="0" smtClean="0">
                <a:solidFill>
                  <a:srgbClr val="FF0000"/>
                </a:solidFill>
              </a:rPr>
              <a:t>黃</a:t>
            </a:r>
            <a:endParaRPr lang="en-US" altLang="zh-TW" sz="1400" dirty="0" smtClean="0">
              <a:solidFill>
                <a:srgbClr val="FF0000"/>
              </a:solidFill>
            </a:endParaRPr>
          </a:p>
          <a:p>
            <a:pPr algn="ctr"/>
            <a:r>
              <a:rPr lang="zh-TW" altLang="en-US" sz="1400" dirty="0" smtClean="0">
                <a:solidFill>
                  <a:srgbClr val="FF0000"/>
                </a:solidFill>
              </a:rPr>
              <a:t>昱凱</a:t>
            </a:r>
            <a:endParaRPr lang="en-US" altLang="zh-TW" sz="14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TW" sz="1400" dirty="0" smtClean="0">
                <a:solidFill>
                  <a:srgbClr val="FF0000"/>
                </a:solidFill>
              </a:rPr>
              <a:t>York</a:t>
            </a:r>
          </a:p>
        </p:txBody>
      </p:sp>
      <p:cxnSp>
        <p:nvCxnSpPr>
          <p:cNvPr id="14" name="直線接點 13"/>
          <p:cNvCxnSpPr/>
          <p:nvPr/>
        </p:nvCxnSpPr>
        <p:spPr>
          <a:xfrm>
            <a:off x="467544" y="116632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67544" y="540043"/>
            <a:ext cx="1224136" cy="180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395536" y="116632"/>
            <a:ext cx="72008" cy="108012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單箭頭接點 17"/>
          <p:cNvCxnSpPr/>
          <p:nvPr/>
        </p:nvCxnSpPr>
        <p:spPr>
          <a:xfrm>
            <a:off x="1016865" y="630989"/>
            <a:ext cx="224661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818531" y="64763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s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818531" y="251356"/>
            <a:ext cx="585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altLang="zh-TW" dirty="0" smtClean="0"/>
              <a:t>δ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530499" y="8994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x</a:t>
            </a:r>
            <a:endParaRPr lang="zh-TW" altLang="en-US" dirty="0"/>
          </a:p>
        </p:txBody>
      </p:sp>
      <p:cxnSp>
        <p:nvCxnSpPr>
          <p:cNvPr id="23" name="直線單箭頭接點 22"/>
          <p:cNvCxnSpPr/>
          <p:nvPr/>
        </p:nvCxnSpPr>
        <p:spPr>
          <a:xfrm>
            <a:off x="458075" y="1024745"/>
            <a:ext cx="122455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1682627" y="539523"/>
            <a:ext cx="0" cy="5666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字方塊 27"/>
          <p:cNvSpPr txBox="1"/>
          <p:nvPr/>
        </p:nvSpPr>
        <p:spPr>
          <a:xfrm>
            <a:off x="1636946" y="55710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x=1</a:t>
            </a:r>
            <a:endParaRPr lang="zh-TW" altLang="en-US" dirty="0"/>
          </a:p>
        </p:txBody>
      </p:sp>
      <p:graphicFrame>
        <p:nvGraphicFramePr>
          <p:cNvPr id="29" name="物件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003160"/>
              </p:ext>
            </p:extLst>
          </p:nvPr>
        </p:nvGraphicFramePr>
        <p:xfrm>
          <a:off x="2483768" y="4005064"/>
          <a:ext cx="1981075" cy="1225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9" imgW="2197080" imgH="1358640" progId="Equation.DSMT4">
                  <p:embed/>
                </p:oleObj>
              </mc:Choice>
              <mc:Fallback>
                <p:oleObj name="Equation" r:id="rId9" imgW="219708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83768" y="4005064"/>
                        <a:ext cx="1981075" cy="12252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042372"/>
              </p:ext>
            </p:extLst>
          </p:nvPr>
        </p:nvGraphicFramePr>
        <p:xfrm>
          <a:off x="6695380" y="3951401"/>
          <a:ext cx="2053084" cy="989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11" imgW="2197080" imgH="1358640" progId="Equation.DSMT4">
                  <p:embed/>
                </p:oleObj>
              </mc:Choice>
              <mc:Fallback>
                <p:oleObj name="Equation" r:id="rId11" imgW="219708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695380" y="3951401"/>
                        <a:ext cx="2053084" cy="9897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128833"/>
              </p:ext>
            </p:extLst>
          </p:nvPr>
        </p:nvGraphicFramePr>
        <p:xfrm>
          <a:off x="3103563" y="3606800"/>
          <a:ext cx="9271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Equation" r:id="rId13" imgW="927000" imgH="241200" progId="Equation.DSMT4">
                  <p:embed/>
                </p:oleObj>
              </mc:Choice>
              <mc:Fallback>
                <p:oleObj name="Equation" r:id="rId13" imgW="9270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103563" y="3606800"/>
                        <a:ext cx="9271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物件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5330505"/>
              </p:ext>
            </p:extLst>
          </p:nvPr>
        </p:nvGraphicFramePr>
        <p:xfrm>
          <a:off x="5229076" y="3601642"/>
          <a:ext cx="9271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15" imgW="927000" imgH="241200" progId="Equation.DSMT4">
                  <p:embed/>
                </p:oleObj>
              </mc:Choice>
              <mc:Fallback>
                <p:oleObj name="Equation" r:id="rId15" imgW="9270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229076" y="3601642"/>
                        <a:ext cx="9271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文字方塊 29"/>
          <p:cNvSpPr txBox="1"/>
          <p:nvPr/>
        </p:nvSpPr>
        <p:spPr>
          <a:xfrm>
            <a:off x="-36512" y="5486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x=0</a:t>
            </a:r>
            <a:endParaRPr lang="zh-TW" altLang="en-US" dirty="0"/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389641"/>
              </p:ext>
            </p:extLst>
          </p:nvPr>
        </p:nvGraphicFramePr>
        <p:xfrm>
          <a:off x="7956376" y="188640"/>
          <a:ext cx="1068492" cy="111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17" imgW="952200" imgH="774360" progId="Equation.DSMT4">
                  <p:embed/>
                </p:oleObj>
              </mc:Choice>
              <mc:Fallback>
                <p:oleObj name="Equation" r:id="rId17" imgW="952200" imgH="774360" progId="Equation.DSMT4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188640"/>
                        <a:ext cx="1068492" cy="1110719"/>
                      </a:xfrm>
                      <a:prstGeom prst="rect">
                        <a:avLst/>
                      </a:prstGeom>
                      <a:noFill/>
                      <a:ln w="25400" cmpd="tri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文字方塊 21"/>
          <p:cNvSpPr txBox="1"/>
          <p:nvPr/>
        </p:nvSpPr>
        <p:spPr>
          <a:xfrm>
            <a:off x="8388424" y="817548"/>
            <a:ext cx="899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solidFill>
                  <a:srgbClr val="FF0000"/>
                </a:solidFill>
              </a:rPr>
              <a:t>小黃</a:t>
            </a:r>
            <a:endParaRPr lang="en-US" altLang="zh-TW" sz="1400" dirty="0" smtClean="0">
              <a:solidFill>
                <a:srgbClr val="FF0000"/>
              </a:solidFill>
            </a:endParaRPr>
          </a:p>
          <a:p>
            <a:pPr algn="ctr"/>
            <a:r>
              <a:rPr lang="zh-TW" altLang="en-US" sz="1400" dirty="0">
                <a:solidFill>
                  <a:srgbClr val="FF0000"/>
                </a:solidFill>
              </a:rPr>
              <a:t>文生</a:t>
            </a:r>
          </a:p>
        </p:txBody>
      </p:sp>
      <p:cxnSp>
        <p:nvCxnSpPr>
          <p:cNvPr id="25" name="肘形接點 24"/>
          <p:cNvCxnSpPr/>
          <p:nvPr/>
        </p:nvCxnSpPr>
        <p:spPr>
          <a:xfrm rot="16200000" flipH="1" flipV="1">
            <a:off x="7452320" y="2636912"/>
            <a:ext cx="2808312" cy="21602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67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121</Words>
  <Application>Microsoft Office PowerPoint</Application>
  <PresentationFormat>如螢幕大小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Office 佈景主題</vt:lpstr>
      <vt:lpstr>Equation</vt:lpstr>
      <vt:lpstr>MathType 6.0 Equation</vt:lpstr>
      <vt:lpstr>BEM Course 2014 NTOU/MSV, Keelung, Taiwan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BEM Course 2014 NTOU/MSV, Keelung, Taiwan</dc:title>
  <dc:creator>6177</dc:creator>
  <cp:lastModifiedBy>6177</cp:lastModifiedBy>
  <cp:revision>10</cp:revision>
  <dcterms:created xsi:type="dcterms:W3CDTF">2014-10-16T00:09:02Z</dcterms:created>
  <dcterms:modified xsi:type="dcterms:W3CDTF">2014-10-30T00:25:33Z</dcterms:modified>
</cp:coreProperties>
</file>