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1040" r:id="rId2"/>
    <p:sldId id="1001" r:id="rId3"/>
    <p:sldId id="1068" r:id="rId4"/>
    <p:sldId id="882" r:id="rId5"/>
    <p:sldId id="883" r:id="rId6"/>
    <p:sldId id="884" r:id="rId7"/>
    <p:sldId id="888" r:id="rId8"/>
    <p:sldId id="934" r:id="rId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hlink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CCCCFF"/>
    <a:srgbClr val="FFCCFF"/>
    <a:srgbClr val="CCFFFF"/>
    <a:srgbClr val="FF00FF"/>
    <a:srgbClr val="006600"/>
    <a:srgbClr val="FF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27" autoAdjust="0"/>
    <p:restoredTop sz="94205" autoAdjust="0"/>
  </p:normalViewPr>
  <p:slideViewPr>
    <p:cSldViewPr>
      <p:cViewPr varScale="1">
        <p:scale>
          <a:sx n="65" d="100"/>
          <a:sy n="65" d="100"/>
        </p:scale>
        <p:origin x="4536" y="3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"/>
    </p:cViewPr>
  </p:sorterViewPr>
  <p:notesViewPr>
    <p:cSldViewPr>
      <p:cViewPr varScale="1">
        <p:scale>
          <a:sx n="37" d="100"/>
          <a:sy n="37" d="100"/>
        </p:scale>
        <p:origin x="-1614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t" anchorCtr="0" compatLnSpc="1">
            <a:prstTxWarp prst="textNoShape">
              <a:avLst/>
            </a:prstTxWarp>
          </a:bodyPr>
          <a:lstStyle>
            <a:lvl1pPr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t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b" anchorCtr="0" compatLnSpc="1">
            <a:prstTxWarp prst="textNoShape">
              <a:avLst/>
            </a:prstTxWarp>
          </a:bodyPr>
          <a:lstStyle>
            <a:lvl1pPr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b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fld id="{094D9EC3-2D29-4FE8-AC84-F2FF500E2A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91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t" anchorCtr="0" compatLnSpc="1">
            <a:prstTxWarp prst="textNoShape">
              <a:avLst/>
            </a:prstTxWarp>
          </a:bodyPr>
          <a:lstStyle>
            <a:lvl1pPr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t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15406"/>
            <a:ext cx="4982732" cy="44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b" anchorCtr="0" compatLnSpc="1">
            <a:prstTxWarp prst="textNoShape">
              <a:avLst/>
            </a:prstTxWarp>
          </a:bodyPr>
          <a:lstStyle>
            <a:lvl1pPr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2" tIns="46357" rIns="92712" bIns="46357" numCol="1" anchor="b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fld id="{97859C72-DD90-4A56-8628-6155F38DB4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00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8EC01F5-84F8-49CA-A60C-6AA12307F33A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18038"/>
            <a:ext cx="5486400" cy="4376737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458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>
                <a:latin typeface="Times New Roman" pitchFamily="18" charset="0"/>
                <a:ea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fld id="{562C9908-C067-4BB8-8271-5B099B7B41D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92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56388" y="152400"/>
            <a:ext cx="2065337" cy="5973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46788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80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524000" y="152400"/>
            <a:ext cx="7197725" cy="6477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80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97725" cy="6477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6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97725" cy="6477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20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48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4386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4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96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2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84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63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6366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gray">
          <a:xfrm rot="10800000" flipV="1">
            <a:off x="225425" y="6180138"/>
            <a:ext cx="8637588" cy="285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>
              <a:solidFill>
                <a:schemeClr val="tx1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gray">
          <a:xfrm>
            <a:off x="954088" y="168275"/>
            <a:ext cx="17462" cy="135572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>
              <a:solidFill>
                <a:schemeClr val="tx1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gray">
          <a:xfrm>
            <a:off x="228600" y="990600"/>
            <a:ext cx="8637588" cy="285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>
              <a:solidFill>
                <a:schemeClr val="tx1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>
            <a:off x="685800" y="381000"/>
            <a:ext cx="685800" cy="4683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chemeClr val="tx1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849313" y="838200"/>
            <a:ext cx="827087" cy="5334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chemeClr val="tx1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ltGray">
          <a:xfrm>
            <a:off x="342900" y="730250"/>
            <a:ext cx="647700" cy="488950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>
              <a:solidFill>
                <a:schemeClr val="tx1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73113" y="381000"/>
            <a:ext cx="446087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200" b="1">
                <a:solidFill>
                  <a:schemeClr val="bg1"/>
                </a:solidFill>
                <a:latin typeface="Lucida Handwriting" pitchFamily="66" charset="0"/>
                <a:ea typeface="新細明體" pitchFamily="18" charset="-120"/>
              </a:rPr>
              <a:t>M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60375" y="733425"/>
            <a:ext cx="341313" cy="4270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200" b="1">
                <a:solidFill>
                  <a:schemeClr val="bg1"/>
                </a:solidFill>
                <a:latin typeface="Lucida Handwriting" pitchFamily="66" charset="0"/>
                <a:ea typeface="新細明體" pitchFamily="18" charset="-120"/>
              </a:rPr>
              <a:t>S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00125" y="884238"/>
            <a:ext cx="371475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200" b="1">
                <a:solidFill>
                  <a:schemeClr val="bg1"/>
                </a:solidFill>
                <a:latin typeface="Lucida Handwriting" pitchFamily="66" charset="0"/>
                <a:ea typeface="新細明體" pitchFamily="18" charset="-120"/>
              </a:rPr>
              <a:t>V</a:t>
            </a:r>
          </a:p>
        </p:txBody>
      </p:sp>
      <p:pic>
        <p:nvPicPr>
          <p:cNvPr id="13332" name="Picture 20" descr="ntou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7288"/>
            <a:ext cx="671513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197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211638" y="6453188"/>
            <a:ext cx="563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F4A306A-16E4-4B8A-B004-5611F5A092A7}" type="slidenum">
              <a:rPr lang="en-US" altLang="zh-TW" sz="1800" b="1">
                <a:solidFill>
                  <a:schemeClr val="tx2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zh-TW" sz="1800" b="1">
              <a:solidFill>
                <a:schemeClr val="tx2"/>
              </a:solidFill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971550" y="64912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i="1">
                <a:solidFill>
                  <a:srgbClr val="0000FF"/>
                </a:solidFill>
                <a:ea typeface="新細明體" pitchFamily="18" charset="-120"/>
              </a:rPr>
              <a:t>MSVLAB, HRE, NTOU</a:t>
            </a:r>
          </a:p>
        </p:txBody>
      </p:sp>
      <p:pic>
        <p:nvPicPr>
          <p:cNvPr id="13343" name="Picture 31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238875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jpeg"/><Relationship Id="rId39" Type="http://schemas.openxmlformats.org/officeDocument/2006/relationships/image" Target="../media/image50.jpeg"/><Relationship Id="rId21" Type="http://schemas.openxmlformats.org/officeDocument/2006/relationships/image" Target="../media/image33.png"/><Relationship Id="rId34" Type="http://schemas.openxmlformats.org/officeDocument/2006/relationships/image" Target="../media/image46.jpeg"/><Relationship Id="rId42" Type="http://schemas.openxmlformats.org/officeDocument/2006/relationships/image" Target="../media/image53.png"/><Relationship Id="rId47" Type="http://schemas.openxmlformats.org/officeDocument/2006/relationships/image" Target="../media/image58.jpeg"/><Relationship Id="rId50" Type="http://schemas.openxmlformats.org/officeDocument/2006/relationships/image" Target="../media/image61.jpeg"/><Relationship Id="rId55" Type="http://schemas.openxmlformats.org/officeDocument/2006/relationships/image" Target="../media/image66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jpeg"/><Relationship Id="rId40" Type="http://schemas.openxmlformats.org/officeDocument/2006/relationships/image" Target="../media/image51.jpeg"/><Relationship Id="rId45" Type="http://schemas.openxmlformats.org/officeDocument/2006/relationships/image" Target="../media/image56.jpeg"/><Relationship Id="rId53" Type="http://schemas.openxmlformats.org/officeDocument/2006/relationships/image" Target="../media/image64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jpeg"/><Relationship Id="rId44" Type="http://schemas.openxmlformats.org/officeDocument/2006/relationships/image" Target="../media/image55.png"/><Relationship Id="rId52" Type="http://schemas.openxmlformats.org/officeDocument/2006/relationships/image" Target="../media/image63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jpeg"/><Relationship Id="rId35" Type="http://schemas.openxmlformats.org/officeDocument/2006/relationships/image" Target="../media/image47.jpeg"/><Relationship Id="rId43" Type="http://schemas.openxmlformats.org/officeDocument/2006/relationships/image" Target="../media/image54.png"/><Relationship Id="rId48" Type="http://schemas.openxmlformats.org/officeDocument/2006/relationships/image" Target="../media/image59.jpeg"/><Relationship Id="rId56" Type="http://schemas.openxmlformats.org/officeDocument/2006/relationships/image" Target="../media/image67.jpeg"/><Relationship Id="rId8" Type="http://schemas.openxmlformats.org/officeDocument/2006/relationships/image" Target="../media/image20.png"/><Relationship Id="rId51" Type="http://schemas.openxmlformats.org/officeDocument/2006/relationships/image" Target="../media/image62.jpeg"/><Relationship Id="rId3" Type="http://schemas.openxmlformats.org/officeDocument/2006/relationships/image" Target="../media/image15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hyperlink" Target="http://msvlab.hre.ntou.edu.tw/member/wu.cl.jpg" TargetMode="External"/><Relationship Id="rId46" Type="http://schemas.openxmlformats.org/officeDocument/2006/relationships/image" Target="../media/image57.jpeg"/><Relationship Id="rId20" Type="http://schemas.openxmlformats.org/officeDocument/2006/relationships/image" Target="../media/image32.png"/><Relationship Id="rId41" Type="http://schemas.openxmlformats.org/officeDocument/2006/relationships/image" Target="../media/image52.jpeg"/><Relationship Id="rId54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jpeg"/><Relationship Id="rId4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vlab.hre.ntou.edu.tw/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tchen@mail.ntou.edu.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91" name="Picture 23" descr="重新曝光logo"/>
          <p:cNvPicPr>
            <a:picLocks noChangeAspect="1" noChangeArrowheads="1"/>
          </p:cNvPicPr>
          <p:nvPr/>
        </p:nvPicPr>
        <p:blipFill>
          <a:blip r:embed="rId2">
            <a:lum bright="5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" y="-45666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752600" y="3503613"/>
            <a:ext cx="5108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/>
            <a:endParaRPr lang="zh-TW" altLang="zh-TW" sz="4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-2340768" y="2348880"/>
            <a:ext cx="136450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6000" b="1" dirty="0" smtClean="0">
                <a:solidFill>
                  <a:srgbClr val="6600CC"/>
                </a:solidFill>
              </a:rPr>
              <a:t>飛鷹</a:t>
            </a:r>
            <a:r>
              <a:rPr lang="zh-TW" altLang="en-US" sz="6000" b="1" dirty="0">
                <a:solidFill>
                  <a:srgbClr val="6600CC"/>
                </a:solidFill>
              </a:rPr>
              <a:t>傳承</a:t>
            </a:r>
            <a:endParaRPr lang="en-US" altLang="zh-TW" sz="4000" b="1" dirty="0" smtClean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TW" altLang="en-US" sz="4000" dirty="0" smtClean="0"/>
              <a:t> </a:t>
            </a:r>
            <a:endParaRPr lang="en-US" altLang="zh-TW" sz="4400" b="1" dirty="0">
              <a:solidFill>
                <a:srgbClr val="6600CC"/>
              </a:solidFill>
              <a:latin typeface="Tahoma" pitchFamily="34" charset="0"/>
            </a:endParaRPr>
          </a:p>
        </p:txBody>
      </p:sp>
      <p:pic>
        <p:nvPicPr>
          <p:cNvPr id="58394" name="Picture 26" descr="ntou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73024"/>
            <a:ext cx="1909763" cy="16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1944241" y="3990543"/>
            <a:ext cx="73802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Jeng-Tzong Chen 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陳正宗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Distinguished Chair Professor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特聘</a:t>
            </a:r>
            <a:r>
              <a:rPr lang="zh-TW" altLang="en-US" b="1" dirty="0">
                <a:solidFill>
                  <a:srgbClr val="0000FF"/>
                </a:solidFill>
              </a:rPr>
              <a:t>講座</a:t>
            </a:r>
            <a:r>
              <a:rPr lang="zh-TW" altLang="en-US" b="1" dirty="0" smtClean="0">
                <a:solidFill>
                  <a:srgbClr val="0000FF"/>
                </a:solidFill>
              </a:rPr>
              <a:t>教授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Double Fellows of STAM and </a:t>
            </a:r>
            <a:r>
              <a:rPr lang="en-US" altLang="zh-TW" b="1" dirty="0" err="1" smtClean="0">
                <a:solidFill>
                  <a:schemeClr val="tx1"/>
                </a:solidFill>
              </a:rPr>
              <a:t>TwSIAM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力學數學雙會士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Vice president of </a:t>
            </a:r>
            <a:r>
              <a:rPr lang="en-US" altLang="zh-TW" b="1" dirty="0" err="1" smtClean="0">
                <a:solidFill>
                  <a:schemeClr val="tx1"/>
                </a:solidFill>
              </a:rPr>
              <a:t>TwSIAM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台灣工業與應用數學學會副理事長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Dept. Harbor and River </a:t>
            </a:r>
            <a:r>
              <a:rPr lang="en-US" altLang="zh-TW" b="1" dirty="0" smtClean="0">
                <a:solidFill>
                  <a:schemeClr val="tx1"/>
                </a:solidFill>
              </a:rPr>
              <a:t>Engineering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河海工程系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Dept. Mechanical and Mechatronic Engineering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Taiwan Ocean University  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台灣海洋大學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 (TAI2020.ppt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8400" name="Picture 32" descr="MSVL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51" y="75680"/>
            <a:ext cx="1907679" cy="17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36" descr="海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9" y="5588273"/>
            <a:ext cx="14398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37" descr="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94" y="5269570"/>
            <a:ext cx="1763018" cy="15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07704" y="3284984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  4</a:t>
            </a:r>
            <a:r>
              <a:rPr lang="zh-TW" altLang="en-US" dirty="0" smtClean="0">
                <a:solidFill>
                  <a:schemeClr val="tx2"/>
                </a:solidFill>
              </a:rPr>
              <a:t>月</a:t>
            </a:r>
            <a:r>
              <a:rPr lang="zh-TW" altLang="en-US" dirty="0" smtClean="0">
                <a:solidFill>
                  <a:srgbClr val="000099"/>
                </a:solidFill>
              </a:rPr>
              <a:t> </a:t>
            </a:r>
            <a:r>
              <a:rPr lang="en-US" altLang="zh-TW" dirty="0" smtClean="0">
                <a:solidFill>
                  <a:srgbClr val="000099"/>
                </a:solidFill>
              </a:rPr>
              <a:t>29</a:t>
            </a:r>
            <a:r>
              <a:rPr lang="zh-TW" altLang="en-US" dirty="0" smtClean="0">
                <a:solidFill>
                  <a:schemeClr val="tx2"/>
                </a:solidFill>
              </a:rPr>
              <a:t>日</a:t>
            </a:r>
            <a:r>
              <a:rPr lang="zh-TW" altLang="en-US" dirty="0">
                <a:solidFill>
                  <a:schemeClr val="tx2"/>
                </a:solidFill>
              </a:rPr>
              <a:t>星期 </a:t>
            </a:r>
            <a:r>
              <a:rPr lang="zh-TW" altLang="en-US" b="1" dirty="0">
                <a:solidFill>
                  <a:srgbClr val="0000FF"/>
                </a:solidFill>
              </a:rPr>
              <a:t>三</a:t>
            </a:r>
            <a:r>
              <a:rPr lang="en-US" altLang="zh-TW" dirty="0" smtClean="0">
                <a:solidFill>
                  <a:schemeClr val="dk1"/>
                </a:solidFill>
                <a:latin typeface="+mj-ea"/>
              </a:rPr>
              <a:t>, 17:00-19:00,2020</a:t>
            </a:r>
          </a:p>
          <a:p>
            <a:r>
              <a:rPr lang="zh-TW" altLang="en-US" dirty="0" smtClean="0">
                <a:solidFill>
                  <a:schemeClr val="dk1"/>
                </a:solidFill>
                <a:latin typeface="+mj-ea"/>
              </a:rPr>
              <a:t> 海</a:t>
            </a:r>
            <a:r>
              <a:rPr lang="zh-TW" altLang="en-US" dirty="0">
                <a:solidFill>
                  <a:schemeClr val="dk1"/>
                </a:solidFill>
                <a:latin typeface="+mj-ea"/>
              </a:rPr>
              <a:t>洋</a:t>
            </a:r>
            <a:r>
              <a:rPr lang="zh-TW" altLang="en-US" dirty="0" smtClean="0">
                <a:solidFill>
                  <a:schemeClr val="dk1"/>
                </a:solidFill>
                <a:latin typeface="+mj-ea"/>
              </a:rPr>
              <a:t>大學河工二館 </a:t>
            </a:r>
            <a:r>
              <a:rPr lang="en-US" altLang="zh-TW" smtClean="0">
                <a:solidFill>
                  <a:schemeClr val="dk1"/>
                </a:solidFill>
                <a:latin typeface="+mj-ea"/>
              </a:rPr>
              <a:t>HR2 307</a:t>
            </a:r>
            <a:endParaRPr lang="en-US" altLang="zh-TW" dirty="0" smtClean="0">
              <a:solidFill>
                <a:schemeClr val="dk1"/>
              </a:solidFill>
              <a:latin typeface="+mj-ea"/>
            </a:endParaRPr>
          </a:p>
          <a:p>
            <a:r>
              <a:rPr lang="en-US" altLang="zh-TW" dirty="0" smtClean="0"/>
              <a:t>                 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2" y="1843814"/>
            <a:ext cx="1782470" cy="266479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35557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1997075" y="3573463"/>
            <a:ext cx="900113" cy="2805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4147" name="Rectangle 3"/>
          <p:cNvSpPr>
            <a:spLocks noChangeArrowheads="1"/>
          </p:cNvSpPr>
          <p:nvPr/>
        </p:nvSpPr>
        <p:spPr bwMode="auto">
          <a:xfrm>
            <a:off x="971550" y="4005263"/>
            <a:ext cx="1019175" cy="2376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7197725" cy="6477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NTOU/MSV</a:t>
            </a:r>
            <a:r>
              <a:rPr lang="zh-TW" altLang="en-US" dirty="0">
                <a:solidFill>
                  <a:schemeClr val="tx1"/>
                </a:solidFill>
              </a:rPr>
              <a:t>大學生重點人才培養計劃</a:t>
            </a:r>
          </a:p>
        </p:txBody>
      </p:sp>
      <p:sp>
        <p:nvSpPr>
          <p:cNvPr id="774149" name="Rectangle 5"/>
          <p:cNvSpPr>
            <a:spLocks noChangeArrowheads="1"/>
          </p:cNvSpPr>
          <p:nvPr/>
        </p:nvSpPr>
        <p:spPr bwMode="auto">
          <a:xfrm>
            <a:off x="2897188" y="3141663"/>
            <a:ext cx="900112" cy="3236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4150" name="Rectangle 6"/>
          <p:cNvSpPr>
            <a:spLocks noChangeArrowheads="1"/>
          </p:cNvSpPr>
          <p:nvPr/>
        </p:nvSpPr>
        <p:spPr bwMode="auto">
          <a:xfrm>
            <a:off x="3797300" y="2565400"/>
            <a:ext cx="900113" cy="3813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4151" name="Rectangle 7"/>
          <p:cNvSpPr>
            <a:spLocks noChangeArrowheads="1"/>
          </p:cNvSpPr>
          <p:nvPr/>
        </p:nvSpPr>
        <p:spPr bwMode="auto">
          <a:xfrm>
            <a:off x="4697413" y="2060575"/>
            <a:ext cx="900112" cy="431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4152" name="Rectangle 8"/>
          <p:cNvSpPr>
            <a:spLocks noChangeArrowheads="1"/>
          </p:cNvSpPr>
          <p:nvPr/>
        </p:nvSpPr>
        <p:spPr bwMode="auto">
          <a:xfrm>
            <a:off x="5580063" y="1484313"/>
            <a:ext cx="2808287" cy="4894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74153" name="Text Box 9"/>
          <p:cNvSpPr txBox="1">
            <a:spLocks noChangeArrowheads="1"/>
          </p:cNvSpPr>
          <p:nvPr/>
        </p:nvSpPr>
        <p:spPr bwMode="auto">
          <a:xfrm>
            <a:off x="1187450" y="3933825"/>
            <a:ext cx="4730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900">
                <a:solidFill>
                  <a:srgbClr val="CC3300"/>
                </a:solidFill>
                <a:latin typeface="Arial" charset="0"/>
              </a:rPr>
              <a:t>教育部跨領域培育計畫</a:t>
            </a:r>
          </a:p>
        </p:txBody>
      </p:sp>
      <p:sp>
        <p:nvSpPr>
          <p:cNvPr id="774154" name="Text Box 10"/>
          <p:cNvSpPr txBox="1">
            <a:spLocks noChangeArrowheads="1"/>
          </p:cNvSpPr>
          <p:nvPr/>
        </p:nvSpPr>
        <p:spPr bwMode="auto">
          <a:xfrm>
            <a:off x="3071445" y="3143448"/>
            <a:ext cx="49244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900" dirty="0" smtClean="0">
                <a:solidFill>
                  <a:srgbClr val="CC3300"/>
                </a:solidFill>
                <a:latin typeface="Arial" charset="0"/>
              </a:rPr>
              <a:t>教育部</a:t>
            </a:r>
            <a:r>
              <a:rPr lang="zh-TW" altLang="en-US" dirty="0">
                <a:solidFill>
                  <a:srgbClr val="CC3300"/>
                </a:solidFill>
              </a:rPr>
              <a:t>海大</a:t>
            </a:r>
            <a:r>
              <a:rPr lang="zh-TW" altLang="en-US" sz="1900" dirty="0">
                <a:solidFill>
                  <a:srgbClr val="CC3300"/>
                </a:solidFill>
                <a:latin typeface="Arial" charset="0"/>
              </a:rPr>
              <a:t>卓越計畫暑期專題</a:t>
            </a:r>
          </a:p>
        </p:txBody>
      </p:sp>
      <p:sp>
        <p:nvSpPr>
          <p:cNvPr id="774155" name="Text Box 11"/>
          <p:cNvSpPr txBox="1">
            <a:spLocks noChangeArrowheads="1"/>
          </p:cNvSpPr>
          <p:nvPr/>
        </p:nvSpPr>
        <p:spPr bwMode="auto">
          <a:xfrm>
            <a:off x="3993218" y="2997200"/>
            <a:ext cx="52322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200" dirty="0">
                <a:solidFill>
                  <a:srgbClr val="CC3300"/>
                </a:solidFill>
                <a:latin typeface="Arial" charset="0"/>
              </a:rPr>
              <a:t>科技部</a:t>
            </a:r>
            <a:r>
              <a:rPr lang="zh-TW" altLang="en-US" sz="2200" dirty="0" smtClean="0">
                <a:solidFill>
                  <a:srgbClr val="CC3300"/>
                </a:solidFill>
                <a:latin typeface="Arial" charset="0"/>
              </a:rPr>
              <a:t>大專</a:t>
            </a:r>
            <a:r>
              <a:rPr lang="zh-TW" altLang="en-US" sz="2200" dirty="0">
                <a:solidFill>
                  <a:srgbClr val="CC3300"/>
                </a:solidFill>
                <a:latin typeface="Arial" charset="0"/>
              </a:rPr>
              <a:t>生專題計畫</a:t>
            </a:r>
          </a:p>
        </p:txBody>
      </p:sp>
      <p:sp>
        <p:nvSpPr>
          <p:cNvPr id="774156" name="Text Box 12"/>
          <p:cNvSpPr txBox="1">
            <a:spLocks noChangeArrowheads="1"/>
          </p:cNvSpPr>
          <p:nvPr/>
        </p:nvSpPr>
        <p:spPr bwMode="auto">
          <a:xfrm>
            <a:off x="4837510" y="2852738"/>
            <a:ext cx="61555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solidFill>
                  <a:srgbClr val="CC3300"/>
                </a:solidFill>
                <a:latin typeface="Arial" charset="0"/>
              </a:rPr>
              <a:t>科技部</a:t>
            </a:r>
            <a:r>
              <a:rPr lang="zh-TW" altLang="en-US" sz="2500" dirty="0" smtClean="0">
                <a:solidFill>
                  <a:srgbClr val="CC3300"/>
                </a:solidFill>
                <a:latin typeface="Arial" charset="0"/>
              </a:rPr>
              <a:t>專題</a:t>
            </a: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計畫</a:t>
            </a:r>
          </a:p>
        </p:txBody>
      </p:sp>
      <p:sp>
        <p:nvSpPr>
          <p:cNvPr id="774157" name="Text Box 13"/>
          <p:cNvSpPr txBox="1">
            <a:spLocks noChangeArrowheads="1"/>
          </p:cNvSpPr>
          <p:nvPr/>
        </p:nvSpPr>
        <p:spPr bwMode="auto">
          <a:xfrm>
            <a:off x="7391226" y="2205038"/>
            <a:ext cx="5651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自我充實</a:t>
            </a:r>
          </a:p>
        </p:txBody>
      </p:sp>
      <p:sp>
        <p:nvSpPr>
          <p:cNvPr id="774158" name="Text Box 14"/>
          <p:cNvSpPr txBox="1">
            <a:spLocks noChangeArrowheads="1"/>
          </p:cNvSpPr>
          <p:nvPr/>
        </p:nvSpPr>
        <p:spPr bwMode="auto">
          <a:xfrm>
            <a:off x="7967290" y="2205038"/>
            <a:ext cx="5651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傑出的論文成果</a:t>
            </a:r>
          </a:p>
        </p:txBody>
      </p:sp>
      <p:sp>
        <p:nvSpPr>
          <p:cNvPr id="774159" name="Text Box 15"/>
          <p:cNvSpPr txBox="1">
            <a:spLocks noChangeArrowheads="1"/>
          </p:cNvSpPr>
          <p:nvPr/>
        </p:nvSpPr>
        <p:spPr bwMode="auto">
          <a:xfrm>
            <a:off x="7678738" y="2205038"/>
            <a:ext cx="5651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>
                <a:solidFill>
                  <a:srgbClr val="CC3300"/>
                </a:solidFill>
                <a:latin typeface="Arial" charset="0"/>
              </a:rPr>
              <a:t>有前景的未來</a:t>
            </a:r>
          </a:p>
        </p:txBody>
      </p:sp>
      <p:pic>
        <p:nvPicPr>
          <p:cNvPr id="774160" name="Picture 16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08050"/>
            <a:ext cx="2663825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4161" name="Picture 17" descr="MCj04326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911">
            <a:off x="5767388" y="76517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4162" name="Text Box 18"/>
          <p:cNvSpPr txBox="1">
            <a:spLocks noChangeArrowheads="1"/>
          </p:cNvSpPr>
          <p:nvPr/>
        </p:nvSpPr>
        <p:spPr bwMode="auto">
          <a:xfrm>
            <a:off x="1489075" y="4032250"/>
            <a:ext cx="4587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大二</a:t>
            </a:r>
          </a:p>
        </p:txBody>
      </p:sp>
      <p:sp>
        <p:nvSpPr>
          <p:cNvPr id="774163" name="Text Box 19"/>
          <p:cNvSpPr txBox="1">
            <a:spLocks noChangeArrowheads="1"/>
          </p:cNvSpPr>
          <p:nvPr/>
        </p:nvSpPr>
        <p:spPr bwMode="auto">
          <a:xfrm rot="5400000">
            <a:off x="592931" y="5576095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No money</a:t>
            </a:r>
          </a:p>
        </p:txBody>
      </p:sp>
      <p:sp>
        <p:nvSpPr>
          <p:cNvPr id="774164" name="Text Box 20"/>
          <p:cNvSpPr txBox="1">
            <a:spLocks noChangeArrowheads="1"/>
          </p:cNvSpPr>
          <p:nvPr/>
        </p:nvSpPr>
        <p:spPr bwMode="auto">
          <a:xfrm rot="5400000">
            <a:off x="2478881" y="5982495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9200</a:t>
            </a:r>
          </a:p>
        </p:txBody>
      </p:sp>
      <p:sp>
        <p:nvSpPr>
          <p:cNvPr id="774165" name="Text Box 21"/>
          <p:cNvSpPr txBox="1">
            <a:spLocks noChangeArrowheads="1"/>
          </p:cNvSpPr>
          <p:nvPr/>
        </p:nvSpPr>
        <p:spPr bwMode="auto">
          <a:xfrm rot="5400000">
            <a:off x="3403601" y="5551487"/>
            <a:ext cx="1154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6</a:t>
            </a: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000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/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月</a:t>
            </a:r>
          </a:p>
        </p:txBody>
      </p:sp>
      <p:sp>
        <p:nvSpPr>
          <p:cNvPr id="774166" name="Text Box 22"/>
          <p:cNvSpPr txBox="1">
            <a:spLocks noChangeArrowheads="1"/>
          </p:cNvSpPr>
          <p:nvPr/>
        </p:nvSpPr>
        <p:spPr bwMode="auto">
          <a:xfrm rot="5400000">
            <a:off x="4334669" y="5622131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6</a:t>
            </a:r>
            <a:r>
              <a:rPr lang="en-US" altLang="zh-TW" sz="180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000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</a:rPr>
              <a:t>/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月</a:t>
            </a:r>
          </a:p>
        </p:txBody>
      </p:sp>
      <p:sp>
        <p:nvSpPr>
          <p:cNvPr id="774167" name="Text Box 23"/>
          <p:cNvSpPr txBox="1">
            <a:spLocks noChangeArrowheads="1"/>
          </p:cNvSpPr>
          <p:nvPr/>
        </p:nvSpPr>
        <p:spPr bwMode="auto">
          <a:xfrm>
            <a:off x="2843213" y="3214688"/>
            <a:ext cx="458787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大二暑期</a:t>
            </a:r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2</a:t>
            </a: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個月</a:t>
            </a:r>
          </a:p>
        </p:txBody>
      </p:sp>
      <p:sp>
        <p:nvSpPr>
          <p:cNvPr id="774168" name="Text Box 24"/>
          <p:cNvSpPr txBox="1">
            <a:spLocks noChangeArrowheads="1"/>
          </p:cNvSpPr>
          <p:nvPr/>
        </p:nvSpPr>
        <p:spPr bwMode="auto">
          <a:xfrm>
            <a:off x="4284663" y="2708275"/>
            <a:ext cx="45878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大三下</a:t>
            </a:r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8</a:t>
            </a: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個月</a:t>
            </a:r>
          </a:p>
        </p:txBody>
      </p:sp>
      <p:sp>
        <p:nvSpPr>
          <p:cNvPr id="774169" name="Text Box 25"/>
          <p:cNvSpPr txBox="1">
            <a:spLocks noChangeArrowheads="1"/>
          </p:cNvSpPr>
          <p:nvPr/>
        </p:nvSpPr>
        <p:spPr bwMode="auto">
          <a:xfrm>
            <a:off x="5207298" y="2060848"/>
            <a:ext cx="461665" cy="446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大四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上專題    大四下  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</a:rPr>
              <a:t>中興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顧問設計營</a:t>
            </a:r>
            <a:endParaRPr lang="zh-TW" altLang="en-US" sz="1800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774170" name="Text Box 26"/>
          <p:cNvSpPr txBox="1">
            <a:spLocks noChangeArrowheads="1"/>
          </p:cNvSpPr>
          <p:nvPr/>
        </p:nvSpPr>
        <p:spPr bwMode="auto">
          <a:xfrm>
            <a:off x="6516315" y="59848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dirty="0">
                <a:solidFill>
                  <a:srgbClr val="CC3300"/>
                </a:solidFill>
                <a:latin typeface="Arial" charset="0"/>
              </a:rPr>
              <a:t>自我充實＝無價</a:t>
            </a:r>
          </a:p>
        </p:txBody>
      </p:sp>
      <p:sp>
        <p:nvSpPr>
          <p:cNvPr id="774171" name="Text Box 27"/>
          <p:cNvSpPr txBox="1">
            <a:spLocks noChangeArrowheads="1"/>
          </p:cNvSpPr>
          <p:nvPr/>
        </p:nvSpPr>
        <p:spPr bwMode="auto">
          <a:xfrm>
            <a:off x="2411760" y="5084390"/>
            <a:ext cx="4730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900" dirty="0">
                <a:solidFill>
                  <a:srgbClr val="CC3300"/>
                </a:solidFill>
                <a:latin typeface="Arial" charset="0"/>
              </a:rPr>
              <a:t>軌道營</a:t>
            </a:r>
          </a:p>
        </p:txBody>
      </p:sp>
      <p:sp>
        <p:nvSpPr>
          <p:cNvPr id="774172" name="Text Box 28"/>
          <p:cNvSpPr txBox="1">
            <a:spLocks noChangeArrowheads="1"/>
          </p:cNvSpPr>
          <p:nvPr/>
        </p:nvSpPr>
        <p:spPr bwMode="auto">
          <a:xfrm rot="5400000">
            <a:off x="1312069" y="5541169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chemeClr val="tx1"/>
                </a:solidFill>
                <a:latin typeface="標楷體" pitchFamily="65" charset="-120"/>
              </a:rPr>
              <a:t>40000/</a:t>
            </a:r>
            <a:r>
              <a:rPr lang="zh-TW" altLang="en-US" sz="1800">
                <a:solidFill>
                  <a:schemeClr val="tx1"/>
                </a:solidFill>
                <a:latin typeface="標楷體" pitchFamily="65" charset="-120"/>
              </a:rPr>
              <a:t>獲獎者</a:t>
            </a:r>
          </a:p>
        </p:txBody>
      </p:sp>
      <p:sp>
        <p:nvSpPr>
          <p:cNvPr id="774173" name="Text Box 29"/>
          <p:cNvSpPr txBox="1">
            <a:spLocks noChangeArrowheads="1"/>
          </p:cNvSpPr>
          <p:nvPr/>
        </p:nvSpPr>
        <p:spPr bwMode="auto">
          <a:xfrm>
            <a:off x="2150730" y="3573016"/>
            <a:ext cx="47705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900" dirty="0">
                <a:solidFill>
                  <a:srgbClr val="6600CC"/>
                </a:solidFill>
                <a:latin typeface="Arial" charset="0"/>
              </a:rPr>
              <a:t>中華</a:t>
            </a:r>
            <a:r>
              <a:rPr lang="zh-TW" altLang="en-US" sz="1900" dirty="0" smtClean="0">
                <a:solidFill>
                  <a:srgbClr val="6600CC"/>
                </a:solidFill>
                <a:latin typeface="Arial" charset="0"/>
              </a:rPr>
              <a:t>顧問</a:t>
            </a:r>
            <a:r>
              <a:rPr lang="zh-TW" altLang="en-US" sz="1900" dirty="0">
                <a:solidFill>
                  <a:srgbClr val="6600CC"/>
                </a:solidFill>
                <a:latin typeface="Arial" charset="0"/>
              </a:rPr>
              <a:t>與</a:t>
            </a:r>
            <a:r>
              <a:rPr lang="zh-TW" altLang="en-US" sz="1900" dirty="0" smtClean="0">
                <a:solidFill>
                  <a:srgbClr val="6600CC"/>
                </a:solidFill>
                <a:latin typeface="Arial" charset="0"/>
              </a:rPr>
              <a:t>力學</a:t>
            </a:r>
            <a:r>
              <a:rPr lang="zh-TW" altLang="en-US" sz="1900" dirty="0">
                <a:solidFill>
                  <a:srgbClr val="6600CC"/>
                </a:solidFill>
                <a:latin typeface="Arial" charset="0"/>
              </a:rPr>
              <a:t>學</a:t>
            </a:r>
            <a:r>
              <a:rPr lang="zh-TW" altLang="en-US" sz="1900" dirty="0" smtClean="0">
                <a:solidFill>
                  <a:srgbClr val="6600CC"/>
                </a:solidFill>
                <a:latin typeface="Arial" charset="0"/>
              </a:rPr>
              <a:t>會力學</a:t>
            </a:r>
            <a:r>
              <a:rPr lang="zh-TW" altLang="en-US" sz="1900" dirty="0">
                <a:solidFill>
                  <a:srgbClr val="6600CC"/>
                </a:solidFill>
                <a:latin typeface="Arial" charset="0"/>
              </a:rPr>
              <a:t>營</a:t>
            </a:r>
          </a:p>
        </p:txBody>
      </p:sp>
      <p:sp>
        <p:nvSpPr>
          <p:cNvPr id="774174" name="Text Box 30"/>
          <p:cNvSpPr txBox="1">
            <a:spLocks noChangeArrowheads="1"/>
          </p:cNvSpPr>
          <p:nvPr/>
        </p:nvSpPr>
        <p:spPr bwMode="auto">
          <a:xfrm>
            <a:off x="2411760" y="3501008"/>
            <a:ext cx="477054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900" dirty="0" smtClean="0">
                <a:solidFill>
                  <a:srgbClr val="CC3300"/>
                </a:solidFill>
                <a:latin typeface="Arial" charset="0"/>
              </a:rPr>
              <a:t>橋梁</a:t>
            </a:r>
            <a:r>
              <a:rPr lang="zh-TW" altLang="en-US" sz="1900" dirty="0">
                <a:solidFill>
                  <a:srgbClr val="CC3300"/>
                </a:solidFill>
                <a:latin typeface="Arial" charset="0"/>
              </a:rPr>
              <a:t>營</a:t>
            </a:r>
          </a:p>
        </p:txBody>
      </p:sp>
      <p:sp>
        <p:nvSpPr>
          <p:cNvPr id="774175" name="Text Box 31"/>
          <p:cNvSpPr txBox="1">
            <a:spLocks noChangeArrowheads="1"/>
          </p:cNvSpPr>
          <p:nvPr/>
        </p:nvSpPr>
        <p:spPr bwMode="auto">
          <a:xfrm>
            <a:off x="2411760" y="4292302"/>
            <a:ext cx="4730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900" dirty="0">
                <a:solidFill>
                  <a:srgbClr val="CC3300"/>
                </a:solidFill>
                <a:latin typeface="Arial" charset="0"/>
              </a:rPr>
              <a:t>程式營</a:t>
            </a:r>
          </a:p>
        </p:txBody>
      </p:sp>
      <p:sp>
        <p:nvSpPr>
          <p:cNvPr id="774177" name="Text Box 33"/>
          <p:cNvSpPr txBox="1">
            <a:spLocks noChangeArrowheads="1"/>
          </p:cNvSpPr>
          <p:nvPr/>
        </p:nvSpPr>
        <p:spPr bwMode="auto">
          <a:xfrm>
            <a:off x="5508104" y="2061294"/>
            <a:ext cx="5651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中興顧問碩士班獎學金六萬</a:t>
            </a:r>
          </a:p>
        </p:txBody>
      </p:sp>
      <p:sp>
        <p:nvSpPr>
          <p:cNvPr id="774178" name="Text Box 34"/>
          <p:cNvSpPr txBox="1">
            <a:spLocks noChangeArrowheads="1"/>
          </p:cNvSpPr>
          <p:nvPr/>
        </p:nvSpPr>
        <p:spPr bwMode="auto">
          <a:xfrm>
            <a:off x="6144691" y="2060848"/>
            <a:ext cx="5651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中興顧問博士班獎學金三十萬</a:t>
            </a:r>
          </a:p>
        </p:txBody>
      </p:sp>
      <p:sp>
        <p:nvSpPr>
          <p:cNvPr id="774179" name="Text Box 35"/>
          <p:cNvSpPr txBox="1">
            <a:spLocks noChangeArrowheads="1"/>
          </p:cNvSpPr>
          <p:nvPr/>
        </p:nvSpPr>
        <p:spPr bwMode="auto">
          <a:xfrm>
            <a:off x="5795441" y="2061294"/>
            <a:ext cx="5651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>
                <a:solidFill>
                  <a:srgbClr val="CC3300"/>
                </a:solidFill>
                <a:latin typeface="Arial" charset="0"/>
              </a:rPr>
              <a:t>中華顧問碩士班獎學金五萬</a:t>
            </a:r>
          </a:p>
        </p:txBody>
      </p:sp>
      <p:sp>
        <p:nvSpPr>
          <p:cNvPr id="774180" name="Text Box 36"/>
          <p:cNvSpPr txBox="1">
            <a:spLocks noChangeArrowheads="1"/>
          </p:cNvSpPr>
          <p:nvPr/>
        </p:nvSpPr>
        <p:spPr bwMode="auto">
          <a:xfrm>
            <a:off x="6498704" y="2061294"/>
            <a:ext cx="5651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中華顧問博士班獎學金十萬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374875" y="3140968"/>
            <a:ext cx="477054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900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zh-TW" altLang="en-US" sz="1900" dirty="0" smtClean="0">
                <a:solidFill>
                  <a:srgbClr val="CC3300"/>
                </a:solidFill>
                <a:latin typeface="Arial" charset="0"/>
              </a:rPr>
              <a:t>     力學競賽</a:t>
            </a:r>
            <a:r>
              <a:rPr lang="en-US" altLang="zh-TW" sz="1900" dirty="0" smtClean="0">
                <a:solidFill>
                  <a:srgbClr val="CC3300"/>
                </a:solidFill>
                <a:latin typeface="Arial" charset="0"/>
              </a:rPr>
              <a:t>(</a:t>
            </a:r>
            <a:r>
              <a:rPr lang="zh-TW" altLang="en-US" sz="1900" dirty="0" smtClean="0">
                <a:solidFill>
                  <a:srgbClr val="CC3300"/>
                </a:solidFill>
                <a:latin typeface="Arial" charset="0"/>
              </a:rPr>
              <a:t>力學學會</a:t>
            </a:r>
            <a:r>
              <a:rPr lang="en-US" altLang="zh-TW" sz="1900" dirty="0" smtClean="0">
                <a:solidFill>
                  <a:srgbClr val="CC3300"/>
                </a:solidFill>
                <a:latin typeface="Arial" charset="0"/>
              </a:rPr>
              <a:t>)</a:t>
            </a:r>
            <a:endParaRPr lang="zh-TW" altLang="en-US" sz="19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6782399" y="2060848"/>
            <a:ext cx="5693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上</a:t>
            </a:r>
            <a:r>
              <a:rPr lang="zh-TW" altLang="en-US" sz="2500" dirty="0" smtClean="0">
                <a:solidFill>
                  <a:srgbClr val="CC3300"/>
                </a:solidFill>
                <a:latin typeface="Arial" charset="0"/>
              </a:rPr>
              <a:t>銀碩士論文獎學金</a:t>
            </a:r>
            <a:endParaRPr lang="zh-TW" altLang="en-US" sz="2500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7092280" y="2060848"/>
            <a:ext cx="5693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CC3300"/>
                </a:solidFill>
                <a:latin typeface="Arial" charset="0"/>
              </a:rPr>
              <a:t>國科會</a:t>
            </a:r>
            <a:r>
              <a:rPr lang="zh-TW" altLang="en-US" sz="2500" dirty="0" smtClean="0">
                <a:solidFill>
                  <a:srgbClr val="CC3300"/>
                </a:solidFill>
                <a:latin typeface="Arial" charset="0"/>
              </a:rPr>
              <a:t>碩士論文獎</a:t>
            </a:r>
            <a:endParaRPr lang="zh-TW" altLang="en-US" sz="2500" dirty="0">
              <a:solidFill>
                <a:srgbClr val="CC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42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741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5 0.17433 L -0.02562 0.258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" y="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7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2 0.33156 C -0.02017 0.27653 -0.00944 0.02474 0.00945 0.003 C 0.02819 -0.0185 0.07078 0.15884 0.08695 0.19953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0" y="-17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7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7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95 0.25826 C 0.09064 0.21133 0.09272 -0.00093 0.10969 -0.0222 C 0.1265 -0.04324 0.17198 0.09873 0.18863 0.1304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6" y="-15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7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7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63 0.20578 C 0.19136 0.15375 0.18975 -0.08023 0.20689 -0.10613 C 0.22402 -0.13156 0.2727 0.01757 0.29031 0.04971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6" y="-16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7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7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31 0.11145 C 0.29528 0.07769 0.30473 -0.06867 0.32042 -0.09156 C 0.33627 -0.11445 0.37134 -0.03907 0.38479 -0.02543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" y="-1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79 -0.02544 C 0.3944 -0.09087 0.40401 -0.15607 0.41986 -0.16486 C 0.43571 -0.17364 0.4663 -0.08925 0.47991 -0.07838 " pathEditMode="relative" ptsTypes="aaA">
                                      <p:cBhvr>
                                        <p:cTn id="107" dur="2000" fill="hold"/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7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7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7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7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7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7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7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7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7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 animBg="1"/>
      <p:bldP spid="774147" grpId="0" animBg="1"/>
      <p:bldP spid="774149" grpId="0" animBg="1"/>
      <p:bldP spid="774150" grpId="0" animBg="1"/>
      <p:bldP spid="774151" grpId="0" animBg="1"/>
      <p:bldP spid="774152" grpId="0" animBg="1"/>
      <p:bldP spid="774153" grpId="0"/>
      <p:bldP spid="774154" grpId="0"/>
      <p:bldP spid="774155" grpId="0"/>
      <p:bldP spid="774156" grpId="0"/>
      <p:bldP spid="774157" grpId="0"/>
      <p:bldP spid="774158" grpId="0"/>
      <p:bldP spid="774159" grpId="0"/>
      <p:bldP spid="774164" grpId="0"/>
      <p:bldP spid="774165" grpId="0"/>
      <p:bldP spid="774166" grpId="0"/>
      <p:bldP spid="774167" grpId="0"/>
      <p:bldP spid="774168" grpId="0"/>
      <p:bldP spid="774169" grpId="0"/>
      <p:bldP spid="774171" grpId="0"/>
      <p:bldP spid="774172" grpId="0"/>
      <p:bldP spid="774173" grpId="0"/>
      <p:bldP spid="774174" grpId="0"/>
      <p:bldP spid="774175" grpId="0"/>
      <p:bldP spid="774177" grpId="0"/>
      <p:bldP spid="774178" grpId="0"/>
      <p:bldP spid="774179" grpId="0"/>
      <p:bldP spid="774180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頁尾版面配置區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52400" y="5486400"/>
            <a:ext cx="457200" cy="852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609600" y="5257800"/>
            <a:ext cx="45720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1066800" y="5029200"/>
            <a:ext cx="457200" cy="1309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1524000" y="4724400"/>
            <a:ext cx="457200" cy="1614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26" name="Rectangle 6"/>
          <p:cNvSpPr>
            <a:spLocks noChangeArrowheads="1"/>
          </p:cNvSpPr>
          <p:nvPr/>
        </p:nvSpPr>
        <p:spPr bwMode="auto">
          <a:xfrm>
            <a:off x="1981200" y="4495800"/>
            <a:ext cx="457200" cy="1843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27" name="Rectangle 7"/>
          <p:cNvSpPr>
            <a:spLocks noChangeArrowheads="1"/>
          </p:cNvSpPr>
          <p:nvPr/>
        </p:nvSpPr>
        <p:spPr bwMode="auto">
          <a:xfrm>
            <a:off x="2438400" y="4191000"/>
            <a:ext cx="457200" cy="2147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28" name="Rectangle 8"/>
          <p:cNvSpPr>
            <a:spLocks noChangeArrowheads="1"/>
          </p:cNvSpPr>
          <p:nvPr/>
        </p:nvSpPr>
        <p:spPr bwMode="auto">
          <a:xfrm>
            <a:off x="2895600" y="3886200"/>
            <a:ext cx="533400" cy="2452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29" name="Rectangle 9"/>
          <p:cNvSpPr>
            <a:spLocks noChangeArrowheads="1"/>
          </p:cNvSpPr>
          <p:nvPr/>
        </p:nvSpPr>
        <p:spPr bwMode="auto">
          <a:xfrm>
            <a:off x="3429000" y="3581400"/>
            <a:ext cx="533400" cy="275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30" name="Rectangle 10"/>
          <p:cNvSpPr>
            <a:spLocks noChangeArrowheads="1"/>
          </p:cNvSpPr>
          <p:nvPr/>
        </p:nvSpPr>
        <p:spPr bwMode="auto">
          <a:xfrm>
            <a:off x="3962400" y="3200400"/>
            <a:ext cx="533400" cy="3138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4495800" y="2819400"/>
            <a:ext cx="533400" cy="3519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32" name="Rectangle 12"/>
          <p:cNvSpPr>
            <a:spLocks noChangeArrowheads="1"/>
          </p:cNvSpPr>
          <p:nvPr/>
        </p:nvSpPr>
        <p:spPr bwMode="auto">
          <a:xfrm>
            <a:off x="5029200" y="2438400"/>
            <a:ext cx="533400" cy="3900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anose="02020603050405020304" pitchFamily="18" charset="0"/>
            </a:endParaRPr>
          </a:p>
        </p:txBody>
      </p:sp>
      <p:sp>
        <p:nvSpPr>
          <p:cNvPr id="568333" name="Text Box 13"/>
          <p:cNvSpPr txBox="1">
            <a:spLocks noChangeArrowheads="1"/>
          </p:cNvSpPr>
          <p:nvPr/>
        </p:nvSpPr>
        <p:spPr bwMode="auto">
          <a:xfrm>
            <a:off x="609600" y="5486400"/>
            <a:ext cx="549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碩士</a:t>
            </a:r>
          </a:p>
        </p:txBody>
      </p:sp>
      <p:sp>
        <p:nvSpPr>
          <p:cNvPr id="568334" name="Text Box 14"/>
          <p:cNvSpPr txBox="1">
            <a:spLocks noChangeArrowheads="1"/>
          </p:cNvSpPr>
          <p:nvPr/>
        </p:nvSpPr>
        <p:spPr bwMode="auto">
          <a:xfrm>
            <a:off x="1050925" y="5410200"/>
            <a:ext cx="549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博士</a:t>
            </a:r>
          </a:p>
        </p:txBody>
      </p:sp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1508125" y="4800600"/>
            <a:ext cx="549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助理教授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2895600" y="4343400"/>
            <a:ext cx="4587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37" name="Text Box 17"/>
          <p:cNvSpPr txBox="1">
            <a:spLocks noChangeArrowheads="1"/>
          </p:cNvSpPr>
          <p:nvPr/>
        </p:nvSpPr>
        <p:spPr bwMode="auto">
          <a:xfrm>
            <a:off x="1981200" y="4953000"/>
            <a:ext cx="5492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副教授</a:t>
            </a:r>
          </a:p>
        </p:txBody>
      </p:sp>
      <p:sp>
        <p:nvSpPr>
          <p:cNvPr id="568338" name="Text Box 18"/>
          <p:cNvSpPr txBox="1">
            <a:spLocks noChangeArrowheads="1"/>
          </p:cNvSpPr>
          <p:nvPr/>
        </p:nvSpPr>
        <p:spPr bwMode="auto">
          <a:xfrm>
            <a:off x="2362200" y="4876800"/>
            <a:ext cx="549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教授</a:t>
            </a:r>
          </a:p>
        </p:txBody>
      </p:sp>
      <p:sp>
        <p:nvSpPr>
          <p:cNvPr id="568339" name="Text Box 19"/>
          <p:cNvSpPr txBox="1">
            <a:spLocks noChangeArrowheads="1"/>
          </p:cNvSpPr>
          <p:nvPr/>
        </p:nvSpPr>
        <p:spPr bwMode="auto">
          <a:xfrm>
            <a:off x="2895600" y="4267200"/>
            <a:ext cx="549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特聘教授</a:t>
            </a:r>
          </a:p>
        </p:txBody>
      </p:sp>
      <p:sp>
        <p:nvSpPr>
          <p:cNvPr id="568340" name="Text Box 20"/>
          <p:cNvSpPr txBox="1">
            <a:spLocks noChangeArrowheads="1"/>
          </p:cNvSpPr>
          <p:nvPr/>
        </p:nvSpPr>
        <p:spPr bwMode="auto">
          <a:xfrm>
            <a:off x="3424277" y="3962400"/>
            <a:ext cx="55399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 smtClean="0">
                <a:solidFill>
                  <a:srgbClr val="FF3300"/>
                </a:solidFill>
                <a:ea typeface="標楷體" panose="03000509000000000000" pitchFamily="65" charset="-120"/>
              </a:rPr>
              <a:t>特聘</a:t>
            </a:r>
            <a:r>
              <a:rPr lang="zh-TW" altLang="en-US" sz="2400" b="1" dirty="0">
                <a:solidFill>
                  <a:srgbClr val="FF3300"/>
                </a:solidFill>
                <a:ea typeface="標楷體" panose="03000509000000000000" pitchFamily="65" charset="-120"/>
              </a:rPr>
              <a:t>講座</a:t>
            </a:r>
            <a:r>
              <a:rPr lang="zh-TW" altLang="en-US" sz="2400" b="1" dirty="0" smtClean="0">
                <a:solidFill>
                  <a:srgbClr val="FF3300"/>
                </a:solidFill>
                <a:ea typeface="標楷體" panose="03000509000000000000" pitchFamily="65" charset="-120"/>
              </a:rPr>
              <a:t>教授</a:t>
            </a:r>
            <a:endParaRPr lang="zh-TW" altLang="en-US" sz="2400" b="1" dirty="0">
              <a:solidFill>
                <a:srgbClr val="FF3300"/>
              </a:solidFill>
              <a:ea typeface="標楷體" panose="03000509000000000000" pitchFamily="65" charset="-120"/>
            </a:endParaRPr>
          </a:p>
        </p:txBody>
      </p:sp>
      <p:sp>
        <p:nvSpPr>
          <p:cNvPr id="568341" name="Text Box 21"/>
          <p:cNvSpPr txBox="1">
            <a:spLocks noChangeArrowheads="1"/>
          </p:cNvSpPr>
          <p:nvPr/>
        </p:nvSpPr>
        <p:spPr bwMode="auto">
          <a:xfrm>
            <a:off x="3886200" y="3505200"/>
            <a:ext cx="5492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國科會吳大猷獎</a:t>
            </a:r>
          </a:p>
        </p:txBody>
      </p:sp>
      <p:sp>
        <p:nvSpPr>
          <p:cNvPr id="568342" name="Text Box 22"/>
          <p:cNvSpPr txBox="1">
            <a:spLocks noChangeArrowheads="1"/>
          </p:cNvSpPr>
          <p:nvPr/>
        </p:nvSpPr>
        <p:spPr bwMode="auto">
          <a:xfrm>
            <a:off x="5029200" y="2819400"/>
            <a:ext cx="549275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國科會傑出獎二次</a:t>
            </a:r>
          </a:p>
        </p:txBody>
      </p:sp>
      <p:sp>
        <p:nvSpPr>
          <p:cNvPr id="568343" name="Rectangle 23"/>
          <p:cNvSpPr>
            <a:spLocks noChangeArrowheads="1"/>
          </p:cNvSpPr>
          <p:nvPr/>
        </p:nvSpPr>
        <p:spPr bwMode="auto">
          <a:xfrm>
            <a:off x="5562600" y="2133600"/>
            <a:ext cx="533400" cy="4205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200">
              <a:latin typeface="Times New Roman" panose="02020603050405020304" pitchFamily="18" charset="0"/>
            </a:endParaRPr>
          </a:p>
        </p:txBody>
      </p:sp>
      <p:sp>
        <p:nvSpPr>
          <p:cNvPr id="568344" name="Rectangle 24"/>
          <p:cNvSpPr>
            <a:spLocks noChangeArrowheads="1"/>
          </p:cNvSpPr>
          <p:nvPr/>
        </p:nvSpPr>
        <p:spPr bwMode="auto">
          <a:xfrm>
            <a:off x="6096000" y="1828800"/>
            <a:ext cx="533400" cy="4510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45" name="Rectangle 25"/>
          <p:cNvSpPr>
            <a:spLocks noChangeArrowheads="1"/>
          </p:cNvSpPr>
          <p:nvPr/>
        </p:nvSpPr>
        <p:spPr bwMode="auto">
          <a:xfrm>
            <a:off x="6629400" y="1524000"/>
            <a:ext cx="571500" cy="4814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46" name="Text Box 26"/>
          <p:cNvSpPr txBox="1">
            <a:spLocks noChangeArrowheads="1"/>
          </p:cNvSpPr>
          <p:nvPr/>
        </p:nvSpPr>
        <p:spPr bwMode="auto">
          <a:xfrm>
            <a:off x="4479925" y="3159125"/>
            <a:ext cx="549275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國科會傑出獎一次</a:t>
            </a:r>
          </a:p>
        </p:txBody>
      </p:sp>
      <p:sp>
        <p:nvSpPr>
          <p:cNvPr id="568347" name="Text Box 27"/>
          <p:cNvSpPr txBox="1">
            <a:spLocks noChangeArrowheads="1"/>
          </p:cNvSpPr>
          <p:nvPr/>
        </p:nvSpPr>
        <p:spPr bwMode="auto">
          <a:xfrm>
            <a:off x="5546725" y="2590800"/>
            <a:ext cx="549275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國科會傑出獎三次</a:t>
            </a:r>
          </a:p>
        </p:txBody>
      </p:sp>
      <p:sp>
        <p:nvSpPr>
          <p:cNvPr id="568348" name="Text Box 28"/>
          <p:cNvSpPr txBox="1">
            <a:spLocks noChangeArrowheads="1"/>
          </p:cNvSpPr>
          <p:nvPr/>
        </p:nvSpPr>
        <p:spPr bwMode="auto">
          <a:xfrm>
            <a:off x="6096000" y="2438400"/>
            <a:ext cx="549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教育部學術獎</a:t>
            </a:r>
          </a:p>
        </p:txBody>
      </p:sp>
      <p:sp>
        <p:nvSpPr>
          <p:cNvPr id="568349" name="Text Box 29"/>
          <p:cNvSpPr txBox="1">
            <a:spLocks noChangeArrowheads="1"/>
          </p:cNvSpPr>
          <p:nvPr/>
        </p:nvSpPr>
        <p:spPr bwMode="auto">
          <a:xfrm>
            <a:off x="136525" y="5562600"/>
            <a:ext cx="5492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學士</a:t>
            </a:r>
          </a:p>
        </p:txBody>
      </p:sp>
      <p:pic>
        <p:nvPicPr>
          <p:cNvPr id="568350" name="Picture 30" descr="thumbna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572000"/>
            <a:ext cx="1752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52" name="Rectangle 32"/>
          <p:cNvSpPr>
            <a:spLocks noChangeArrowheads="1"/>
          </p:cNvSpPr>
          <p:nvPr/>
        </p:nvSpPr>
        <p:spPr bwMode="auto">
          <a:xfrm>
            <a:off x="7162800" y="1143000"/>
            <a:ext cx="647700" cy="5195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53" name="Rectangle 33"/>
          <p:cNvSpPr>
            <a:spLocks noChangeArrowheads="1"/>
          </p:cNvSpPr>
          <p:nvPr/>
        </p:nvSpPr>
        <p:spPr bwMode="auto">
          <a:xfrm>
            <a:off x="7696200" y="838200"/>
            <a:ext cx="571500" cy="550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54" name="Rectangle 34"/>
          <p:cNvSpPr>
            <a:spLocks noChangeArrowheads="1"/>
          </p:cNvSpPr>
          <p:nvPr/>
        </p:nvSpPr>
        <p:spPr bwMode="auto">
          <a:xfrm>
            <a:off x="8229600" y="533400"/>
            <a:ext cx="571500" cy="580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568355" name="Text Box 35"/>
          <p:cNvSpPr txBox="1">
            <a:spLocks noChangeArrowheads="1"/>
          </p:cNvSpPr>
          <p:nvPr/>
        </p:nvSpPr>
        <p:spPr bwMode="auto">
          <a:xfrm>
            <a:off x="7694613" y="1905000"/>
            <a:ext cx="5492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中央研</a:t>
            </a:r>
            <a:r>
              <a:rPr lang="zh-TW" altLang="en-US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究</a:t>
            </a: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院院士</a:t>
            </a:r>
          </a:p>
        </p:txBody>
      </p:sp>
      <p:sp>
        <p:nvSpPr>
          <p:cNvPr id="568356" name="Text Box 36"/>
          <p:cNvSpPr txBox="1">
            <a:spLocks noChangeArrowheads="1"/>
          </p:cNvSpPr>
          <p:nvPr/>
        </p:nvSpPr>
        <p:spPr bwMode="auto">
          <a:xfrm>
            <a:off x="7162800" y="2057400"/>
            <a:ext cx="549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終身國家講座</a:t>
            </a:r>
          </a:p>
        </p:txBody>
      </p:sp>
      <p:sp>
        <p:nvSpPr>
          <p:cNvPr id="568357" name="Text Box 37"/>
          <p:cNvSpPr txBox="1">
            <a:spLocks noChangeArrowheads="1"/>
          </p:cNvSpPr>
          <p:nvPr/>
        </p:nvSpPr>
        <p:spPr bwMode="auto">
          <a:xfrm>
            <a:off x="6629400" y="2057400"/>
            <a:ext cx="549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教育部國家講座</a:t>
            </a:r>
          </a:p>
        </p:txBody>
      </p:sp>
      <p:sp>
        <p:nvSpPr>
          <p:cNvPr id="568358" name="Text Box 38"/>
          <p:cNvSpPr txBox="1">
            <a:spLocks noChangeArrowheads="1"/>
          </p:cNvSpPr>
          <p:nvPr/>
        </p:nvSpPr>
        <p:spPr bwMode="auto">
          <a:xfrm>
            <a:off x="8229600" y="1905000"/>
            <a:ext cx="549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rgbClr val="FF3300"/>
                </a:solidFill>
                <a:ea typeface="標楷體" panose="03000509000000000000" pitchFamily="65" charset="-120"/>
              </a:rPr>
              <a:t>總統科學獎</a:t>
            </a:r>
          </a:p>
        </p:txBody>
      </p:sp>
      <p:sp>
        <p:nvSpPr>
          <p:cNvPr id="568363" name="Text Box 43"/>
          <p:cNvSpPr txBox="1">
            <a:spLocks noChangeArrowheads="1"/>
          </p:cNvSpPr>
          <p:nvPr/>
        </p:nvSpPr>
        <p:spPr bwMode="auto">
          <a:xfrm>
            <a:off x="-138113" y="4144963"/>
            <a:ext cx="1649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Bachelor</a:t>
            </a:r>
          </a:p>
        </p:txBody>
      </p:sp>
      <p:sp>
        <p:nvSpPr>
          <p:cNvPr id="568364" name="Text Box 44"/>
          <p:cNvSpPr txBox="1">
            <a:spLocks noChangeArrowheads="1"/>
          </p:cNvSpPr>
          <p:nvPr/>
        </p:nvSpPr>
        <p:spPr bwMode="auto">
          <a:xfrm>
            <a:off x="388938" y="3638550"/>
            <a:ext cx="131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Master</a:t>
            </a:r>
          </a:p>
        </p:txBody>
      </p:sp>
      <p:sp>
        <p:nvSpPr>
          <p:cNvPr id="568366" name="Text Box 46"/>
          <p:cNvSpPr txBox="1">
            <a:spLocks noChangeArrowheads="1"/>
          </p:cNvSpPr>
          <p:nvPr/>
        </p:nvSpPr>
        <p:spPr bwMode="auto">
          <a:xfrm>
            <a:off x="1168400" y="1984375"/>
            <a:ext cx="18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endParaRPr lang="zh-TW" altLang="zh-TW"/>
          </a:p>
        </p:txBody>
      </p:sp>
      <p:sp>
        <p:nvSpPr>
          <p:cNvPr id="568367" name="Text Box 47"/>
          <p:cNvSpPr txBox="1">
            <a:spLocks noChangeArrowheads="1"/>
          </p:cNvSpPr>
          <p:nvPr/>
        </p:nvSpPr>
        <p:spPr bwMode="auto">
          <a:xfrm>
            <a:off x="758825" y="3206750"/>
            <a:ext cx="1004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Ph.D</a:t>
            </a:r>
          </a:p>
        </p:txBody>
      </p:sp>
      <p:sp>
        <p:nvSpPr>
          <p:cNvPr id="568368" name="Text Box 48"/>
          <p:cNvSpPr txBox="1">
            <a:spLocks noChangeArrowheads="1"/>
          </p:cNvSpPr>
          <p:nvPr/>
        </p:nvSpPr>
        <p:spPr bwMode="auto">
          <a:xfrm>
            <a:off x="1190625" y="2849563"/>
            <a:ext cx="1006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Assi.</a:t>
            </a:r>
          </a:p>
        </p:txBody>
      </p:sp>
      <p:sp>
        <p:nvSpPr>
          <p:cNvPr id="568369" name="Text Box 49"/>
          <p:cNvSpPr txBox="1">
            <a:spLocks noChangeArrowheads="1"/>
          </p:cNvSpPr>
          <p:nvPr/>
        </p:nvSpPr>
        <p:spPr bwMode="auto">
          <a:xfrm>
            <a:off x="1493838" y="2559050"/>
            <a:ext cx="1277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Assoc.</a:t>
            </a:r>
          </a:p>
        </p:txBody>
      </p:sp>
      <p:sp>
        <p:nvSpPr>
          <p:cNvPr id="568370" name="Text Box 50"/>
          <p:cNvSpPr txBox="1">
            <a:spLocks noChangeArrowheads="1"/>
          </p:cNvSpPr>
          <p:nvPr/>
        </p:nvSpPr>
        <p:spPr bwMode="auto">
          <a:xfrm>
            <a:off x="1755775" y="2198688"/>
            <a:ext cx="1736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Full Prof.</a:t>
            </a:r>
          </a:p>
        </p:txBody>
      </p:sp>
      <p:sp>
        <p:nvSpPr>
          <p:cNvPr id="568371" name="Text Box 51"/>
          <p:cNvSpPr txBox="1">
            <a:spLocks noChangeArrowheads="1"/>
          </p:cNvSpPr>
          <p:nvPr/>
        </p:nvSpPr>
        <p:spPr bwMode="auto">
          <a:xfrm>
            <a:off x="1970088" y="1622425"/>
            <a:ext cx="1377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Disting</a:t>
            </a:r>
          </a:p>
        </p:txBody>
      </p:sp>
      <p:sp>
        <p:nvSpPr>
          <p:cNvPr id="568372" name="Text Box 52"/>
          <p:cNvSpPr txBox="1">
            <a:spLocks noChangeArrowheads="1"/>
          </p:cNvSpPr>
          <p:nvPr/>
        </p:nvSpPr>
        <p:spPr bwMode="auto">
          <a:xfrm>
            <a:off x="2065338" y="1265238"/>
            <a:ext cx="171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Life-time</a:t>
            </a:r>
          </a:p>
        </p:txBody>
      </p:sp>
      <p:sp>
        <p:nvSpPr>
          <p:cNvPr id="568373" name="Text Box 53"/>
          <p:cNvSpPr txBox="1">
            <a:spLocks noChangeArrowheads="1"/>
          </p:cNvSpPr>
          <p:nvPr/>
        </p:nvSpPr>
        <p:spPr bwMode="auto">
          <a:xfrm>
            <a:off x="3859213" y="1628775"/>
            <a:ext cx="2225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NSC awards</a:t>
            </a:r>
          </a:p>
        </p:txBody>
      </p:sp>
      <p:sp>
        <p:nvSpPr>
          <p:cNvPr id="568374" name="Text Box 54"/>
          <p:cNvSpPr txBox="1">
            <a:spLocks noChangeArrowheads="1"/>
          </p:cNvSpPr>
          <p:nvPr/>
        </p:nvSpPr>
        <p:spPr bwMode="auto">
          <a:xfrm>
            <a:off x="5783263" y="549275"/>
            <a:ext cx="1435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MOE</a:t>
            </a:r>
          </a:p>
          <a:p>
            <a:pPr algn="ctr" eaLnBrk="1" hangingPunct="1">
              <a:defRPr/>
            </a:pPr>
            <a:r>
              <a:rPr lang="en-US" altLang="zh-TW"/>
              <a:t>awards </a:t>
            </a:r>
          </a:p>
        </p:txBody>
      </p:sp>
      <p:sp>
        <p:nvSpPr>
          <p:cNvPr id="568375" name="Text Box 55"/>
          <p:cNvSpPr txBox="1">
            <a:spLocks noChangeArrowheads="1"/>
          </p:cNvSpPr>
          <p:nvPr/>
        </p:nvSpPr>
        <p:spPr bwMode="auto">
          <a:xfrm>
            <a:off x="6630988" y="-104775"/>
            <a:ext cx="2112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Academica </a:t>
            </a:r>
          </a:p>
          <a:p>
            <a:pPr algn="ctr" eaLnBrk="1" hangingPunct="1">
              <a:defRPr/>
            </a:pPr>
            <a:r>
              <a:rPr lang="en-US" altLang="zh-TW"/>
              <a:t>Sinica</a:t>
            </a:r>
          </a:p>
        </p:txBody>
      </p:sp>
      <p:sp>
        <p:nvSpPr>
          <p:cNvPr id="568376" name="Text Box 56"/>
          <p:cNvSpPr txBox="1">
            <a:spLocks noChangeArrowheads="1"/>
          </p:cNvSpPr>
          <p:nvPr/>
        </p:nvSpPr>
        <p:spPr bwMode="auto">
          <a:xfrm>
            <a:off x="7702550" y="981075"/>
            <a:ext cx="1693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altLang="zh-TW"/>
              <a:t>President</a:t>
            </a:r>
          </a:p>
          <a:p>
            <a:pPr algn="ctr" eaLnBrk="1" hangingPunct="1">
              <a:defRPr/>
            </a:pPr>
            <a:r>
              <a:rPr lang="en-US" altLang="zh-TW"/>
              <a:t>award</a:t>
            </a:r>
          </a:p>
        </p:txBody>
      </p:sp>
      <p:sp>
        <p:nvSpPr>
          <p:cNvPr id="53" name="Rectangle 4"/>
          <p:cNvSpPr txBox="1">
            <a:spLocks noChangeArrowheads="1"/>
          </p:cNvSpPr>
          <p:nvPr/>
        </p:nvSpPr>
        <p:spPr>
          <a:xfrm>
            <a:off x="1982787" y="405036"/>
            <a:ext cx="7197725" cy="6477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chemeClr val="tx1"/>
                </a:solidFill>
              </a:rPr>
              <a:t>人才學術階梯</a:t>
            </a:r>
            <a:endParaRPr lang="zh-TW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0.02312 C -0.02413 0.0037 -0.02344 -0.00786 -0.02014 -0.02497 C -0.01945 -0.02844 -0.01979 -0.03237 -0.01858 -0.03584 C -0.01702 -0.04069 -0.01198 -0.04878 -0.01198 -0.04855 C -0.0099 -0.05734 -0.00886 -0.06127 -0.00226 -0.06404 C 0.0158 -0.06266 0.02326 -0.06774 0.03385 -0.05318 C 0.03646 -0.04323 0.03715 -0.03584 0.03871 -0.02497 C 0.03975 -0.01757 0.03889 -0.01826 0.04201 -0.01826 " pathEditMode="relative" rAng="0" ptsTypes="fffffffA">
                                      <p:cBhvr>
                                        <p:cTn id="24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-0.01827 C 0.04236 -0.03283 0.04027 -0.08601 0.05086 -0.10127 C 0.05538 -0.10798 0.06406 -0.11376 0.07031 -0.11653 C 0.08125 -0.11122 0.07916 -0.11006 0.08819 -0.10127 C 0.096 -0.08463 0.09114 -0.09734 0.09114 -0.05757 " pathEditMode="relative" rAng="0" ptsTypes="ffffA">
                                      <p:cBhvr>
                                        <p:cTn id="36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4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-0.05758 C 0.08438 -0.07076 0.0856 -0.08255 0.08455 -0.09919 C 0.08542 -0.11515 0.08577 -0.13711 0.08941 -0.15376 C 0.09115 -0.16185 0.09931 -0.1755 0.09931 -0.17526 C 0.10365 -0.1748 0.10816 -0.17503 0.11251 -0.17341 C 0.11789 -0.17156 0.12257 -0.16208 0.12726 -0.15792 C 0.13091 -0.14359 0.13438 -0.12925 0.13698 -0.11445 C 0.13803 -0.09573 0.14028 -0.0763 0.14028 -0.05758 " pathEditMode="relative" rAng="0" ptsTypes="fffffffA">
                                      <p:cBhvr>
                                        <p:cTn id="48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-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27 -0.05757 C 0.14375 -0.11792 0.14739 -0.17803 0.15434 -0.18451 C 0.16128 -0.19075 0.17725 -0.11052 0.18177 -0.09618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07769 C 0.19062 -0.16647 0.19392 -0.25526 0.20139 -0.26543 C 0.20885 -0.27561 0.22777 -0.16046 0.23298 -0.13896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9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0837 C 0.25 -0.16648 0.25434 -0.24902 0.26389 -0.2585 C 0.27344 -0.26798 0.29653 -0.16024 0.30313 -0.14058 " pathEditMode="relative" rAng="0" ptsTypes="aaA">
                                      <p:cBhvr>
                                        <p:cTn id="84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9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13 -0.14057 C 0.30781 -0.22936 0.31268 -0.31815 0.32118 -0.32832 C 0.32969 -0.33849 0.34184 -0.27028 0.35399 -0.20185 " pathEditMode="relative" rAng="0" ptsTypes="aaA">
                                      <p:cBhvr>
                                        <p:cTn id="96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9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 -0.20185 C 0.36268 -0.29063 0.37153 -0.37919 0.38351 -0.39191 C 0.39549 -0.40462 0.41077 -0.3415 0.42605 -0.27838 " pathEditMode="relative" rAng="0" ptsTypes="aaA">
                                      <p:cBhvr>
                                        <p:cTn id="108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5 -0.27838 C 0.43542 -0.35584 0.4448 -0.43329 0.45365 -0.44208 C 0.46251 -0.45087 0.47084 -0.39098 0.47917 -0.33087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8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17 -0.33087 C 0.48941 -0.41827 0.49983 -0.50566 0.50938 -0.5163 C 0.5191 -0.52694 0.5283 -0.46058 0.5375 -0.39422 " pathEditMode="relative" rAng="0" ptsTypes="aaA">
                                      <p:cBhvr>
                                        <p:cTn id="132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5 -0.39422 C 0.54618 -0.47145 0.55521 -0.54867 0.56216 -0.55815 C 0.56893 -0.56763 0.57396 -0.50937 0.57917 -0.4511 " pathEditMode="relative" rAng="0" ptsTypes="aaA">
                                      <p:cBhvr>
                                        <p:cTn id="144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8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17 -0.4511 C 0.58646 -0.517 0.59375 -0.58266 0.60347 -0.59098 C 0.61302 -0.59931 0.62517 -0.55052 0.6375 -0.5015 " pathEditMode="relative" rAng="0" ptsTypes="aaA">
                                      <p:cBhvr>
                                        <p:cTn id="156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7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5 -0.5015 C 0.64444 -0.55168 0.65156 -0.60162 0.65989 -0.61064 C 0.66823 -0.61965 0.67777 -0.58798 0.6875 -0.55607 " pathEditMode="relative" rAng="0" ptsTypes="aaA">
                                      <p:cBhvr>
                                        <p:cTn id="168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5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6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6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5 -0.55607 C 0.69271 -0.57549 0.68577 -0.54774 0.6908 -0.59537 C 0.69236 -0.6104 0.70104 -0.63838 0.71216 -0.64347 C 0.72986 -0.64185 0.73941 -0.64115 0.75469 -0.63468 C 0.75521 -0.62659 0.75643 -0.61063 0.75643 -0.61063 " pathEditMode="relative" ptsTypes="ffffA">
                                      <p:cBhvr>
                                        <p:cTn id="180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6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6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43 -0.6104 C 0.75695 -0.6141 0.75695 -0.61803 0.75817 -0.62127 C 0.76025 -0.62682 0.76633 -0.63653 0.76633 -0.63653 C 0.76789 -0.64485 0.77084 -0.65017 0.77292 -0.65826 C 0.77414 -0.67214 0.77344 -0.68717 0.78265 -0.69549 C 0.79098 -0.69457 0.80053 -0.69757 0.8073 -0.6911 C 0.80955 -0.68902 0.81042 -0.68509 0.81216 -0.68231 C 0.82292 -0.66566 0.82362 -0.66844 0.82362 -0.6474 " pathEditMode="relative" ptsTypes="fffffffA">
                                      <p:cBhvr>
                                        <p:cTn id="192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6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6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362 -0.6474 C 0.82709 -0.69202 0.83056 -0.73641 0.84167 -0.74335 C 0.85279 -0.75029 0.87171 -0.71954 0.89081 -0.68878 " pathEditMode="relative" ptsTypes="aaA">
                                      <p:cBhvr>
                                        <p:cTn id="204" dur="2000" fill="hold"/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32" grpId="0" animBg="1"/>
      <p:bldP spid="568333" grpId="0"/>
      <p:bldP spid="568334" grpId="0"/>
      <p:bldP spid="568335" grpId="0"/>
      <p:bldP spid="568337" grpId="0"/>
      <p:bldP spid="568338" grpId="0"/>
      <p:bldP spid="568339" grpId="0"/>
      <p:bldP spid="568340" grpId="0"/>
      <p:bldP spid="568341" grpId="0"/>
      <p:bldP spid="568342" grpId="0"/>
      <p:bldP spid="568343" grpId="0" animBg="1"/>
      <p:bldP spid="568346" grpId="0"/>
      <p:bldP spid="568347" grpId="0"/>
      <p:bldP spid="568348" grpId="0"/>
      <p:bldP spid="568349" grpId="0"/>
      <p:bldP spid="568355" grpId="0"/>
      <p:bldP spid="568356" grpId="0"/>
      <p:bldP spid="568357" grpId="0"/>
      <p:bldP spid="5683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450" y="692150"/>
            <a:ext cx="6697663" cy="7921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FF0000"/>
                </a:solidFill>
              </a:rPr>
              <a:t>My Beginning Since 1994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03049"/>
              </p:ext>
            </p:extLst>
          </p:nvPr>
        </p:nvGraphicFramePr>
        <p:xfrm>
          <a:off x="1115616" y="1628800"/>
          <a:ext cx="7056784" cy="38240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4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5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3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/>
                        <a:t>僅兩位同學來上課</a:t>
                      </a:r>
                      <a:endParaRPr lang="en-US" altLang="zh-TW" sz="1800" dirty="0" smtClean="0"/>
                    </a:p>
                    <a:p>
                      <a:pPr algn="l"/>
                      <a:r>
                        <a:rPr lang="zh-TW" altLang="en-US" sz="1800" dirty="0" smtClean="0"/>
                        <a:t>，且其中一個是陪另一位來的。</a:t>
                      </a:r>
                      <a:endParaRPr lang="zh-TW" altLang="en-US" sz="1800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國科會計劃經費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NT$132,000</a:t>
                      </a:r>
                      <a:r>
                        <a:rPr lang="zh-TW" altLang="en-US" dirty="0" smtClean="0"/>
                        <a:t>元起。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研究室空間 </a:t>
                      </a:r>
                      <a:r>
                        <a:rPr lang="en-US" altLang="zh-TW" dirty="0" smtClean="0"/>
                        <a:t>3.5 </a:t>
                      </a:r>
                      <a:r>
                        <a:rPr lang="zh-TW" altLang="en-US" dirty="0" smtClean="0"/>
                        <a:t>坪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(1)</a:t>
                      </a:r>
                      <a:r>
                        <a:rPr lang="zh-TW" altLang="en-US" dirty="0" smtClean="0"/>
                        <a:t>土木水利期刊助手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     (</a:t>
                      </a:r>
                      <a:r>
                        <a:rPr lang="zh-TW" altLang="en-US" dirty="0" smtClean="0"/>
                        <a:t>洪宏基 教授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(2)</a:t>
                      </a:r>
                      <a:r>
                        <a:rPr lang="zh-TW" altLang="en-US" dirty="0" smtClean="0"/>
                        <a:t>中國水利學刊助手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     (</a:t>
                      </a:r>
                      <a:r>
                        <a:rPr lang="zh-TW" altLang="en-US" dirty="0" smtClean="0"/>
                        <a:t>楊德良 教授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(3)</a:t>
                      </a:r>
                      <a:r>
                        <a:rPr lang="zh-TW" altLang="en-US" dirty="0" smtClean="0"/>
                        <a:t>海洋學刊執行編輯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     (</a:t>
                      </a:r>
                      <a:r>
                        <a:rPr lang="zh-TW" altLang="en-US" dirty="0" smtClean="0"/>
                        <a:t>張順雄 教授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目前 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     </a:t>
                      </a:r>
                      <a:r>
                        <a:rPr lang="en-US" altLang="zh-TW" baseline="0" dirty="0" smtClean="0"/>
                        <a:t> 2</a:t>
                      </a:r>
                      <a:r>
                        <a:rPr lang="en-US" altLang="zh-TW" dirty="0" smtClean="0"/>
                        <a:t> SCI</a:t>
                      </a:r>
                      <a:r>
                        <a:rPr lang="zh-TW" altLang="en-US" dirty="0" smtClean="0"/>
                        <a:t> 期刊副主</a:t>
                      </a:r>
                      <a:r>
                        <a:rPr lang="zh-TW" altLang="en-US" baseline="0" dirty="0" smtClean="0"/>
                        <a:t>編 </a:t>
                      </a:r>
                      <a:endParaRPr lang="en-US" altLang="zh-TW" baseline="0" dirty="0" smtClean="0"/>
                    </a:p>
                    <a:p>
                      <a:r>
                        <a:rPr lang="en-US" altLang="zh-TW" baseline="0" dirty="0" smtClean="0"/>
                        <a:t>      5 </a:t>
                      </a:r>
                      <a:r>
                        <a:rPr lang="en-US" altLang="zh-TW" dirty="0" smtClean="0"/>
                        <a:t>SCI</a:t>
                      </a:r>
                      <a:r>
                        <a:rPr lang="zh-TW" altLang="en-US" dirty="0" smtClean="0"/>
                        <a:t> 期刊編委</a:t>
                      </a:r>
                      <a:endParaRPr lang="zh-TW" altLang="en-US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0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7237413" y="64135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smtClean="0"/>
              <a:t>1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-684584" y="5733256"/>
            <a:ext cx="9559925" cy="11382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助理</a:t>
            </a:r>
            <a:r>
              <a:rPr lang="zh-TW" altLang="en-US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教授</a:t>
            </a:r>
            <a:endParaRPr lang="en-US" altLang="zh-TW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學分 無</a:t>
            </a:r>
            <a:r>
              <a:rPr lang="en-US" altLang="zh-TW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年條款 學生吃苦耐勞</a:t>
            </a:r>
            <a:endParaRPr lang="en-US" altLang="zh-TW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得天下英才</a:t>
            </a:r>
          </a:p>
        </p:txBody>
      </p:sp>
      <p:sp>
        <p:nvSpPr>
          <p:cNvPr id="3" name="矩形 2"/>
          <p:cNvSpPr/>
          <p:nvPr/>
        </p:nvSpPr>
        <p:spPr>
          <a:xfrm>
            <a:off x="5508104" y="6127750"/>
            <a:ext cx="13684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教之</a:t>
            </a:r>
            <a:r>
              <a:rPr lang="zh-TW" altLang="en-US" sz="44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4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43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4 0.00347 C -0.11007 -0.00139 -0.14166 -0.00579 -0.17205 -0.01435 C -0.17639 -0.01366 -0.1809 -0.01366 -0.18524 -0.01227 C -0.19028 -0.01065 -0.18941 -0.00672 -0.19253 -0.00255 C -0.19982 0.00717 -0.20868 0.01134 -0.21753 0.01713 C -0.26614 0.0162 -0.29878 0.01435 -0.34253 0.00926 C -0.36215 0.00301 -0.38298 -0.00185 -0.40295 -0.0044 C -0.41962 -0.00926 -0.43854 -0.0125 -0.45434 -0.00255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136904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rgbClr val="FF0000"/>
                </a:solidFill>
              </a:rPr>
              <a:t>My </a:t>
            </a:r>
            <a:r>
              <a:rPr lang="en-US" altLang="zh-TW" sz="3600" dirty="0" err="1" smtClean="0">
                <a:solidFill>
                  <a:srgbClr val="FF0000"/>
                </a:solidFill>
              </a:rPr>
              <a:t>Engng</a:t>
            </a:r>
            <a:r>
              <a:rPr lang="en-US" altLang="zh-TW" sz="3600" dirty="0" smtClean="0">
                <a:solidFill>
                  <a:srgbClr val="FF0000"/>
                </a:solidFill>
              </a:rPr>
              <a:t>. Math (III),HRE, NTOU 1994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958466" name="Picture 2" descr="C:\Users\0605CKI\Desktop\成大工學院2015\IMG_6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09221" y="-99392"/>
            <a:ext cx="52629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工數一定要好好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教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老師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)</a:t>
            </a:r>
          </a:p>
          <a:p>
            <a:pPr algn="ctr">
              <a:defRPr/>
            </a:pP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         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認真學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學生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</a:endParaRPr>
          </a:p>
        </p:txBody>
      </p:sp>
      <p:pic>
        <p:nvPicPr>
          <p:cNvPr id="20483" name="Picture 2" descr="C:\Users\0605JUA\Desktop\110b4e12e218a20ada8c328a81564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82713"/>
            <a:ext cx="13557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296025" y="6716713"/>
            <a:ext cx="21336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76248BE-E145-47C3-8BAE-4265B2021330}" type="slidenum">
              <a:rPr kumimoji="0" lang="zh-TW" alt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zh-TW" altLang="en-US" sz="1200" smtClean="0">
              <a:latin typeface="Times New Roman" pitchFamily="18" charset="0"/>
            </a:endParaRPr>
          </a:p>
        </p:txBody>
      </p:sp>
      <p:grpSp>
        <p:nvGrpSpPr>
          <p:cNvPr id="20485" name="群組 1"/>
          <p:cNvGrpSpPr>
            <a:grpSpLocks noChangeAspect="1"/>
          </p:cNvGrpSpPr>
          <p:nvPr/>
        </p:nvGrpSpPr>
        <p:grpSpPr bwMode="auto">
          <a:xfrm>
            <a:off x="5076056" y="404813"/>
            <a:ext cx="3599630" cy="6300787"/>
            <a:chOff x="5285811" y="144288"/>
            <a:chExt cx="3810043" cy="6669088"/>
          </a:xfrm>
        </p:grpSpPr>
        <p:pic>
          <p:nvPicPr>
            <p:cNvPr id="20492" name="圖片 112" descr="b88陳正宗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629" y="144288"/>
              <a:ext cx="40322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4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39" y="1167492"/>
              <a:ext cx="545703" cy="57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9868" y="4485307"/>
              <a:ext cx="442912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425" y="2273126"/>
              <a:ext cx="513220" cy="5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0498" y="606182"/>
              <a:ext cx="468115" cy="60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139" y="1702353"/>
              <a:ext cx="517748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468" y="1188827"/>
              <a:ext cx="489914" cy="63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989" y="1696863"/>
              <a:ext cx="5556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672" y="4213969"/>
              <a:ext cx="565150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592" y="1768301"/>
              <a:ext cx="4191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114" y="3356992"/>
              <a:ext cx="405580" cy="524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967" y="2853844"/>
              <a:ext cx="38576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904" y="3354213"/>
              <a:ext cx="5746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442" y="1265063"/>
              <a:ext cx="534987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900" y="4947103"/>
              <a:ext cx="455613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29" y="2731913"/>
              <a:ext cx="393700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2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151" y="2708100"/>
              <a:ext cx="4699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Picture 2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641" y="4725144"/>
              <a:ext cx="569913" cy="70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2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566" y="3357810"/>
              <a:ext cx="446088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2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792" y="3889201"/>
              <a:ext cx="479425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2" name="Picture 27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595" y="4397201"/>
              <a:ext cx="541338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3" name="Picture 2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67" y="2057226"/>
              <a:ext cx="5238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4" name="Picture 2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042" y="3914601"/>
              <a:ext cx="439737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5" name="Picture 31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155" y="601417"/>
              <a:ext cx="511175" cy="54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6" name="Picture 3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179" y="1193626"/>
              <a:ext cx="5746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7" name="Picture 3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567" y="2879551"/>
              <a:ext cx="349250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8" name="Picture 34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41" y="4003501"/>
              <a:ext cx="561975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9" name="Picture 35" descr="Chi-1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3766" y="161900"/>
              <a:ext cx="360363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0" name="Picture 36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811" y="753867"/>
              <a:ext cx="479562" cy="5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3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587" y="906362"/>
              <a:ext cx="484187" cy="74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3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017" y="4690888"/>
              <a:ext cx="45720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3" name="Picture 39" descr="DSCF0813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392" y="1728613"/>
              <a:ext cx="38100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40" descr="P124018600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303" y="2290733"/>
              <a:ext cx="46196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5" name="Picture 41" descr="153459156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868" y="360188"/>
              <a:ext cx="610399" cy="55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6" name="Picture 42" descr="P1000510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292" y="188888"/>
              <a:ext cx="40481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7" name="Picture 47" descr="wu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804" y="5802138"/>
              <a:ext cx="43180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8" name="Picture 51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692" y="3356992"/>
              <a:ext cx="433387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9" name="Picture 53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604" y="5871988"/>
              <a:ext cx="4191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0" name="Picture 54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292" y="6283151"/>
              <a:ext cx="4603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1" name="Picture 6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352626"/>
              <a:ext cx="4238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2" name="Picture 64" descr="YORK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460" y="2185417"/>
              <a:ext cx="407988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3" name="Picture 65" descr="m-ilchen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3551" y="692696"/>
              <a:ext cx="5810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4" name="Picture 66" descr="JJ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124" y="5252013"/>
              <a:ext cx="448393" cy="58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5" name="Picture 67" descr="LJ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367" y="5368751"/>
              <a:ext cx="436562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6" name="Picture 68" descr="WS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629" y="2431978"/>
              <a:ext cx="427038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7" name="Picture 8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292" y="2276872"/>
              <a:ext cx="33178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8" name="Picture 2" descr="C:\Users\0605JUA\Desktop\IMG_1997.jpg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094" y="2879551"/>
              <a:ext cx="452636" cy="56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9" name="Picture 3" descr="C:\Users\0605JUA\Desktop\10528591_834208599930949_1848048398_o.jpg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814" y="3284983"/>
              <a:ext cx="453163" cy="60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矩形 67"/>
            <p:cNvSpPr/>
            <p:nvPr/>
          </p:nvSpPr>
          <p:spPr>
            <a:xfrm>
              <a:off x="6825774" y="2879807"/>
              <a:ext cx="504089" cy="4721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20541" name="Picture 4" descr="C:\Users\0605JUA\Desktop\10436218_771851279515226_3747084481612684895_n(3).jpg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984" y="3872053"/>
              <a:ext cx="397638" cy="39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2" name="Picture 30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367" y="3872053"/>
              <a:ext cx="468313" cy="60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3" name="Picture 26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96" y="1668725"/>
              <a:ext cx="481064" cy="66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矩形圖說文字 71"/>
          <p:cNvSpPr/>
          <p:nvPr/>
        </p:nvSpPr>
        <p:spPr>
          <a:xfrm>
            <a:off x="5529263" y="1022350"/>
            <a:ext cx="539750" cy="579438"/>
          </a:xfrm>
          <a:prstGeom prst="wedgeRectCallout">
            <a:avLst>
              <a:gd name="adj1" fmla="val -57787"/>
              <a:gd name="adj2" fmla="val 822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2085975"/>
            <a:ext cx="496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49"/>
          <p:cNvSpPr txBox="1">
            <a:spLocks noChangeArrowheads="1"/>
          </p:cNvSpPr>
          <p:nvPr/>
        </p:nvSpPr>
        <p:spPr bwMode="auto">
          <a:xfrm>
            <a:off x="6964362" y="4941168"/>
            <a:ext cx="2216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台灣天下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捨我其誰</a:t>
            </a: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539750" y="1373188"/>
            <a:ext cx="6122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600" dirty="0">
                <a:solidFill>
                  <a:srgbClr val="009900"/>
                </a:solidFill>
                <a:latin typeface="+mj-ea"/>
                <a:ea typeface="+mj-ea"/>
              </a:rPr>
              <a:t> </a:t>
            </a:r>
            <a:r>
              <a:rPr lang="zh-TW" altLang="en-US" sz="2000" u="sng" dirty="0">
                <a:solidFill>
                  <a:srgbClr val="009900"/>
                </a:solidFill>
                <a:latin typeface="+mj-ea"/>
                <a:ea typeface="+mj-ea"/>
              </a:rPr>
              <a:t>台灣製造 輸出中國</a:t>
            </a:r>
            <a:endParaRPr lang="en-US" altLang="zh-TW" sz="2000" dirty="0">
              <a:solidFill>
                <a:srgbClr val="009900"/>
              </a:solidFill>
              <a:latin typeface="+mj-ea"/>
              <a:ea typeface="+mj-ea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95138" y="1412776"/>
            <a:ext cx="1036955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n-US" altLang="zh-TW" sz="28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en-US" altLang="zh-TW" sz="2400" dirty="0">
                <a:ea typeface="細明體" pitchFamily="49" charset="-120"/>
              </a:rPr>
              <a:t> </a:t>
            </a:r>
            <a:r>
              <a:rPr lang="zh-TW" altLang="en-US" sz="2400" dirty="0">
                <a:ea typeface="細明體" pitchFamily="49" charset="-120"/>
              </a:rPr>
              <a:t>碩博指導成功</a:t>
            </a:r>
            <a:r>
              <a:rPr lang="zh-TW" altLang="en-US" sz="2400" dirty="0" smtClean="0">
                <a:ea typeface="細明體" pitchFamily="49" charset="-120"/>
              </a:rPr>
              <a:t>案例</a:t>
            </a:r>
            <a:r>
              <a:rPr lang="en-US" altLang="zh-TW" sz="2400" dirty="0" smtClean="0">
                <a:ea typeface="細明體" pitchFamily="49" charset="-120"/>
              </a:rPr>
              <a:t>(SCI)</a:t>
            </a:r>
            <a:endParaRPr lang="en-US" altLang="zh-TW" sz="24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n-US" altLang="zh-TW" sz="24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en-US" altLang="zh-TW" sz="2400" dirty="0">
                <a:ea typeface="細明體" pitchFamily="49" charset="-120"/>
              </a:rPr>
              <a:t> </a:t>
            </a:r>
            <a:r>
              <a:rPr lang="zh-TW" altLang="en-US" sz="2400" dirty="0">
                <a:ea typeface="細明體" pitchFamily="49" charset="-120"/>
              </a:rPr>
              <a:t>學生念不下去了</a:t>
            </a:r>
            <a:endParaRPr lang="en-US" altLang="zh-TW" sz="2400" dirty="0">
              <a:latin typeface="細明體" pitchFamily="49" charset="-120"/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endParaRPr lang="en-US" altLang="zh-TW" sz="24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en-US" altLang="zh-TW" sz="2400" dirty="0">
                <a:ea typeface="細明體" pitchFamily="49" charset="-120"/>
              </a:rPr>
              <a:t> </a:t>
            </a:r>
            <a:r>
              <a:rPr lang="zh-TW" altLang="en-US" sz="2400" dirty="0">
                <a:ea typeface="細明體" pitchFamily="49" charset="-120"/>
              </a:rPr>
              <a:t>工數選修 </a:t>
            </a:r>
            <a:r>
              <a:rPr lang="en-US" altLang="zh-TW" sz="2400" dirty="0">
                <a:ea typeface="細明體" pitchFamily="49" charset="-120"/>
              </a:rPr>
              <a:t>?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lang="en-US" altLang="zh-TW" sz="24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zh-TW" altLang="en-US" sz="2400" dirty="0">
                <a:ea typeface="細明體" pitchFamily="49" charset="-120"/>
              </a:rPr>
              <a:t>人數不足 </a:t>
            </a:r>
            <a:r>
              <a:rPr lang="en-US" altLang="zh-TW" sz="2400" dirty="0">
                <a:ea typeface="細明體" pitchFamily="49" charset="-120"/>
              </a:rPr>
              <a:t>(</a:t>
            </a:r>
            <a:r>
              <a:rPr lang="zh-TW" altLang="en-US" sz="2400" dirty="0">
                <a:ea typeface="細明體" pitchFamily="49" charset="-120"/>
              </a:rPr>
              <a:t>開不成</a:t>
            </a:r>
            <a:r>
              <a:rPr lang="en-US" altLang="zh-TW" sz="2400" dirty="0">
                <a:ea typeface="細明體" pitchFamily="49" charset="-120"/>
              </a:rPr>
              <a:t>)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endParaRPr lang="en-US" altLang="zh-TW" sz="24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zh-TW" altLang="en-US" sz="2400" dirty="0">
                <a:ea typeface="細明體" pitchFamily="49" charset="-120"/>
              </a:rPr>
              <a:t>雞同鴨講</a:t>
            </a:r>
            <a:endParaRPr lang="en-US" altLang="zh-TW" sz="24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endParaRPr lang="en-US" altLang="zh-TW" sz="2400" dirty="0">
              <a:ea typeface="細明體" pitchFamily="49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zh-TW" altLang="en-US" sz="2400" dirty="0">
                <a:ea typeface="細明體" pitchFamily="49" charset="-120"/>
              </a:rPr>
              <a:t>雞也難過 鴨也難受</a:t>
            </a:r>
            <a:r>
              <a:rPr lang="en-US" altLang="zh-TW" sz="2400" dirty="0">
                <a:ea typeface="細明體" pitchFamily="49" charset="-120"/>
              </a:rPr>
              <a:t> </a:t>
            </a:r>
            <a:endParaRPr lang="en-US" altLang="zh-TW" sz="2800" dirty="0">
              <a:ea typeface="細明體" pitchFamily="49" charset="-120"/>
            </a:endParaRPr>
          </a:p>
        </p:txBody>
      </p:sp>
      <p:sp>
        <p:nvSpPr>
          <p:cNvPr id="20491" name="Text Box 49"/>
          <p:cNvSpPr txBox="1">
            <a:spLocks noChangeArrowheads="1"/>
          </p:cNvSpPr>
          <p:nvPr/>
        </p:nvSpPr>
        <p:spPr bwMode="auto">
          <a:xfrm>
            <a:off x="2987824" y="3789040"/>
            <a:ext cx="274947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微積分也</a:t>
            </a:r>
            <a:endParaRPr lang="en-US" altLang="zh-TW" sz="4000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要變選修</a:t>
            </a:r>
            <a:r>
              <a:rPr lang="en-US" altLang="zh-TW" sz="4000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力學怎麼辦</a:t>
            </a:r>
            <a:endParaRPr lang="zh-TW" altLang="en-US" sz="4000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4" name="Picture 2" descr="C:\Users\0605CKI\Desktop\ctchen.jp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50" y="1777132"/>
            <a:ext cx="477626" cy="6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5013176"/>
            <a:ext cx="752000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算出來</a:t>
            </a:r>
            <a:r>
              <a:rPr kumimoji="0" lang="zh-TW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的與</a:t>
            </a:r>
            <a:r>
              <a:rPr kumimoji="0" lang="zh-TW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量出來的僅供參考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104900" y="3716759"/>
            <a:ext cx="3024188" cy="1368425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Measure what is measurable, and make measurable what is not </a:t>
            </a:r>
            <a:r>
              <a:rPr kumimoji="0" lang="en-US" altLang="zh-TW" dirty="0" smtClean="0"/>
              <a:t>so</a:t>
            </a:r>
            <a:r>
              <a:rPr kumimoji="0" lang="zh-TW" altLang="en-US" dirty="0" smtClean="0"/>
              <a:t> </a:t>
            </a:r>
            <a:r>
              <a:rPr kumimoji="0" lang="en-US" altLang="zh-TW" dirty="0" smtClean="0"/>
              <a:t>(SCI</a:t>
            </a:r>
            <a:r>
              <a:rPr kumimoji="0" lang="zh-TW" altLang="en-US" dirty="0" smtClean="0"/>
              <a:t> </a:t>
            </a:r>
            <a:r>
              <a:rPr kumimoji="0" lang="en-US" altLang="zh-TW" dirty="0" smtClean="0"/>
              <a:t>Impact factor)</a:t>
            </a:r>
            <a:endParaRPr kumimoji="0" lang="zh-TW" altLang="en-US" dirty="0"/>
          </a:p>
        </p:txBody>
      </p:sp>
      <p:pic>
        <p:nvPicPr>
          <p:cNvPr id="205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1463"/>
            <a:ext cx="14160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55" y="1585913"/>
            <a:ext cx="20161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5868292" y="3716759"/>
            <a:ext cx="3024188" cy="1368425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rgbClr val="0000FF"/>
                </a:solidFill>
              </a:rPr>
              <a:t>Compute what is computable, and make computable what is not </a:t>
            </a:r>
            <a:r>
              <a:rPr kumimoji="0" lang="en-US" altLang="zh-TW" dirty="0" smtClean="0">
                <a:solidFill>
                  <a:srgbClr val="0000FF"/>
                </a:solidFill>
              </a:rPr>
              <a:t>so</a:t>
            </a:r>
            <a:r>
              <a:rPr kumimoji="0" lang="zh-TW" altLang="en-US" dirty="0" smtClean="0">
                <a:solidFill>
                  <a:srgbClr val="0000FF"/>
                </a:solidFill>
              </a:rPr>
              <a:t> </a:t>
            </a:r>
            <a:r>
              <a:rPr kumimoji="0" lang="en-US" altLang="zh-TW" dirty="0" smtClean="0">
                <a:solidFill>
                  <a:srgbClr val="0000FF"/>
                </a:solidFill>
              </a:rPr>
              <a:t>(</a:t>
            </a:r>
            <a:r>
              <a:rPr kumimoji="0" lang="zh-TW" altLang="en-US" dirty="0" smtClean="0">
                <a:solidFill>
                  <a:srgbClr val="0000FF"/>
                </a:solidFill>
              </a:rPr>
              <a:t>工數</a:t>
            </a:r>
            <a:r>
              <a:rPr kumimoji="0" lang="en-US" altLang="zh-TW" dirty="0" smtClean="0">
                <a:solidFill>
                  <a:srgbClr val="0000FF"/>
                </a:solidFill>
              </a:rPr>
              <a:t>)</a:t>
            </a:r>
            <a:endParaRPr kumimoji="0"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3116" y="-27384"/>
            <a:ext cx="582723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可以</a:t>
            </a:r>
            <a:r>
              <a:rPr kumimoji="0" lang="zh-TW" alt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算的儘量算</a:t>
            </a:r>
            <a:endParaRPr kumimoji="0" lang="en-US" altLang="zh-TW" sz="4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不能</a:t>
            </a:r>
            <a:r>
              <a:rPr kumimoji="0" lang="zh-TW" altLang="en-US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算的也要想辦法算</a:t>
            </a:r>
            <a:endParaRPr kumimoji="0" lang="en-US" altLang="zh-TW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43808" y="1700809"/>
            <a:ext cx="3888283" cy="1296144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Write what is writable, and make writable what is not </a:t>
            </a:r>
            <a:r>
              <a:rPr kumimoji="0" lang="en-US" altLang="zh-TW" dirty="0" smtClean="0"/>
              <a:t>so (</a:t>
            </a:r>
            <a:r>
              <a:rPr kumimoji="0" lang="zh-TW" altLang="en-US" dirty="0" smtClean="0"/>
              <a:t>科技論文寫作</a:t>
            </a:r>
            <a:r>
              <a:rPr kumimoji="0" lang="en-US" altLang="zh-TW" dirty="0" smtClean="0"/>
              <a:t>)</a:t>
            </a:r>
            <a:endParaRPr kumimoji="0" lang="zh-TW" alt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5656" y="5661248"/>
            <a:ext cx="8424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 dirty="0">
                <a:solidFill>
                  <a:srgbClr val="0000FF"/>
                </a:solidFill>
                <a:ea typeface="新細明體" pitchFamily="18" charset="-120"/>
              </a:rPr>
              <a:t> </a:t>
            </a:r>
            <a:r>
              <a:rPr lang="zh-TW" altLang="en-US" sz="3200" b="1" dirty="0">
                <a:solidFill>
                  <a:srgbClr val="0000FF"/>
                </a:solidFill>
              </a:rPr>
              <a:t>什麼都會算 但不知算什麼 </a:t>
            </a:r>
            <a:r>
              <a:rPr lang="en-US" altLang="zh-TW" sz="3200" b="1" dirty="0">
                <a:solidFill>
                  <a:srgbClr val="0000FF"/>
                </a:solidFill>
              </a:rPr>
              <a:t>(</a:t>
            </a:r>
            <a:r>
              <a:rPr lang="zh-TW" altLang="en-US" sz="3200" b="1" dirty="0"/>
              <a:t>對</a:t>
            </a:r>
            <a:r>
              <a:rPr lang="zh-TW" altLang="en-US" sz="3200" b="1" dirty="0">
                <a:solidFill>
                  <a:srgbClr val="0000FF"/>
                </a:solidFill>
              </a:rPr>
              <a:t>或</a:t>
            </a:r>
            <a:r>
              <a:rPr lang="zh-TW" altLang="en-US" sz="3200" b="1" dirty="0"/>
              <a:t>錯</a:t>
            </a:r>
            <a:r>
              <a:rPr lang="en-US" altLang="zh-TW" sz="3200" b="1" dirty="0">
                <a:solidFill>
                  <a:srgbClr val="0000FF"/>
                </a:solidFill>
              </a:rPr>
              <a:t>?) </a:t>
            </a:r>
          </a:p>
        </p:txBody>
      </p:sp>
    </p:spTree>
    <p:extLst>
      <p:ext uri="{BB962C8B-B14F-4D97-AF65-F5344CB8AC3E}">
        <p14:creationId xmlns:p14="http://schemas.microsoft.com/office/powerpoint/2010/main" val="29907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 descr="馬克杯(更新)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68760"/>
            <a:ext cx="8534400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5173" name="Text Box 5"/>
          <p:cNvSpPr txBox="1">
            <a:spLocks noChangeArrowheads="1"/>
          </p:cNvSpPr>
          <p:nvPr/>
        </p:nvSpPr>
        <p:spPr bwMode="auto">
          <a:xfrm>
            <a:off x="-76200" y="4491697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dirty="0">
                <a:solidFill>
                  <a:srgbClr val="009900"/>
                </a:solidFill>
                <a:ea typeface="新細明體" pitchFamily="18" charset="-120"/>
              </a:rPr>
              <a:t> </a:t>
            </a:r>
            <a:r>
              <a:rPr lang="en-US" altLang="zh-TW" sz="3200" dirty="0" smtClean="0">
                <a:solidFill>
                  <a:srgbClr val="009900"/>
                </a:solidFill>
                <a:ea typeface="新細明體" pitchFamily="18" charset="-120"/>
              </a:rPr>
              <a:t>URL:</a:t>
            </a:r>
            <a:r>
              <a:rPr lang="en-US" altLang="zh-TW" sz="4000" i="1" u="sng" dirty="0" smtClean="0">
                <a:solidFill>
                  <a:srgbClr val="009900"/>
                </a:solidFill>
                <a:ea typeface="新細明體" pitchFamily="18" charset="-120"/>
                <a:hlinkClick r:id="rId3"/>
              </a:rPr>
              <a:t>http</a:t>
            </a:r>
            <a:r>
              <a:rPr lang="en-US" altLang="zh-TW" sz="4000" i="1" u="sng" dirty="0">
                <a:solidFill>
                  <a:srgbClr val="009900"/>
                </a:solidFill>
                <a:ea typeface="新細明體" pitchFamily="18" charset="-120"/>
                <a:hlinkClick r:id="rId3"/>
              </a:rPr>
              <a:t>://msvlab.hre.ntou.edu.tw/</a:t>
            </a:r>
            <a:r>
              <a:rPr lang="en-US" altLang="zh-TW" sz="4000" i="1" u="sng" dirty="0">
                <a:solidFill>
                  <a:srgbClr val="009900"/>
                </a:solidFill>
                <a:ea typeface="新細明體" pitchFamily="18" charset="-120"/>
              </a:rPr>
              <a:t> </a:t>
            </a:r>
            <a:r>
              <a:rPr lang="en-US" altLang="zh-TW" i="1" u="sng" dirty="0">
                <a:solidFill>
                  <a:srgbClr val="009900"/>
                </a:solidFill>
                <a:ea typeface="新細明體" pitchFamily="18" charset="-120"/>
              </a:rPr>
              <a:t>Since </a:t>
            </a:r>
            <a:r>
              <a:rPr lang="en-US" altLang="zh-TW" i="1" u="sng" dirty="0" smtClean="0">
                <a:solidFill>
                  <a:srgbClr val="009900"/>
                </a:solidFill>
                <a:ea typeface="新細明體" pitchFamily="18" charset="-120"/>
              </a:rPr>
              <a:t>1999</a:t>
            </a:r>
          </a:p>
          <a:p>
            <a:pPr algn="ctr"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9900"/>
                </a:solidFill>
                <a:ea typeface="新細明體" pitchFamily="18" charset="-120"/>
              </a:rPr>
              <a:t>U tube:</a:t>
            </a:r>
            <a:r>
              <a:rPr lang="en-US" altLang="zh-TW" dirty="0"/>
              <a:t> https://www.youtube.com/watch?v=1d3xr9zdFGg </a:t>
            </a:r>
            <a:r>
              <a:rPr lang="en-US" altLang="zh-TW" i="1" u="sng" dirty="0" smtClean="0">
                <a:solidFill>
                  <a:srgbClr val="009900"/>
                </a:solidFill>
                <a:ea typeface="新細明體" pitchFamily="18" charset="-120"/>
              </a:rPr>
              <a:t>Since 2015</a:t>
            </a:r>
            <a:endParaRPr lang="en-US" altLang="zh-TW" i="1" u="sng" dirty="0">
              <a:solidFill>
                <a:srgbClr val="009900"/>
              </a:solidFill>
              <a:ea typeface="新細明體" pitchFamily="18" charset="-12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5552072"/>
            <a:ext cx="864953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 dirty="0">
                <a:solidFill>
                  <a:srgbClr val="009900"/>
                </a:solidFill>
                <a:latin typeface="+mj-ea"/>
                <a:ea typeface="+mj-ea"/>
              </a:rPr>
              <a:t> E mail: </a:t>
            </a:r>
            <a:r>
              <a:rPr lang="en-US" altLang="zh-TW" sz="2000" u="sng" dirty="0" smtClean="0">
                <a:solidFill>
                  <a:srgbClr val="009900"/>
                </a:solidFill>
                <a:latin typeface="+mj-ea"/>
                <a:ea typeface="+mj-ea"/>
                <a:hlinkClick r:id="rId4"/>
              </a:rPr>
              <a:t>jtchen@mail.ntou.edu.tw</a:t>
            </a:r>
            <a:endParaRPr lang="en-US" altLang="zh-TW" sz="2000" u="sng" dirty="0" smtClean="0">
              <a:solidFill>
                <a:srgbClr val="009900"/>
              </a:solidFill>
              <a:latin typeface="+mj-ea"/>
              <a:ea typeface="+mj-ea"/>
            </a:endParaRPr>
          </a:p>
          <a:p>
            <a:r>
              <a:rPr lang="en-US" altLang="zh-TW" dirty="0"/>
              <a:t>Google citing: http://</a:t>
            </a:r>
            <a:r>
              <a:rPr lang="en-US" altLang="zh-TW" dirty="0" smtClean="0"/>
              <a:t>scholar.google.com/citations?user=CcL1xQoAAAAJ&amp;hl=en</a:t>
            </a:r>
            <a:endParaRPr lang="zh-TW" altLang="zh-TW" dirty="0"/>
          </a:p>
          <a:p>
            <a:pPr>
              <a:spcBef>
                <a:spcPct val="50000"/>
              </a:spcBef>
              <a:defRPr/>
            </a:pPr>
            <a:r>
              <a:rPr lang="en-US" altLang="zh-TW" sz="2000" dirty="0" smtClean="0">
                <a:solidFill>
                  <a:srgbClr val="009900"/>
                </a:solidFill>
                <a:latin typeface="+mj-ea"/>
                <a:ea typeface="+mj-ea"/>
              </a:rPr>
              <a:t> </a:t>
            </a:r>
            <a:endParaRPr lang="en-US" altLang="zh-TW" sz="2800" i="1" u="sng" dirty="0">
              <a:solidFill>
                <a:srgbClr val="009900"/>
              </a:solidFill>
              <a:latin typeface="+mj-ea"/>
              <a:ea typeface="+mj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8" y="293454"/>
            <a:ext cx="9577064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500" dirty="0">
                <a:solidFill>
                  <a:srgbClr val="FF0000"/>
                </a:solidFill>
                <a:ea typeface="新細明體" pitchFamily="18" charset="-120"/>
              </a:rPr>
              <a:t>Thanks for your kind </a:t>
            </a:r>
            <a:r>
              <a:rPr lang="en-US" altLang="zh-TW" sz="4500" dirty="0" smtClean="0">
                <a:solidFill>
                  <a:srgbClr val="FF0000"/>
                </a:solidFill>
                <a:ea typeface="新細明體" pitchFamily="18" charset="-120"/>
              </a:rPr>
              <a:t>attention</a:t>
            </a:r>
          </a:p>
          <a:p>
            <a:r>
              <a:rPr lang="zh-TW" altLang="en-US" sz="4000" dirty="0" smtClean="0">
                <a:solidFill>
                  <a:srgbClr val="FF0000"/>
                </a:solidFill>
                <a:ea typeface="新細明體" pitchFamily="18" charset="-120"/>
              </a:rPr>
              <a:t>感謝</a:t>
            </a:r>
            <a:r>
              <a:rPr lang="zh-TW" altLang="en-US" sz="4000" dirty="0" smtClean="0">
                <a:solidFill>
                  <a:srgbClr val="7030A0"/>
                </a:solidFill>
                <a:ea typeface="新細明體" pitchFamily="18" charset="-120"/>
              </a:rPr>
              <a:t> 海大教學中心</a:t>
            </a:r>
            <a:r>
              <a:rPr lang="zh-TW" altLang="en-US" sz="4000" b="1" dirty="0" smtClean="0">
                <a:solidFill>
                  <a:srgbClr val="6600CC"/>
                </a:solidFill>
              </a:rPr>
              <a:t>飛鷹 計畫贊助</a:t>
            </a:r>
            <a:endParaRPr lang="en-US" altLang="zh-TW" sz="4000" dirty="0" smtClean="0">
              <a:solidFill>
                <a:srgbClr val="7030A0"/>
              </a:solidFill>
              <a:ea typeface="新細明體" pitchFamily="18" charset="-120"/>
            </a:endParaRPr>
          </a:p>
          <a:p>
            <a:r>
              <a:rPr lang="zh-TW" altLang="en-US" sz="4000" dirty="0" smtClean="0"/>
              <a:t>  </a:t>
            </a:r>
            <a:endParaRPr lang="en-US" altLang="zh-TW" sz="4000" dirty="0">
              <a:solidFill>
                <a:srgbClr val="7030A0"/>
              </a:solidFill>
              <a:ea typeface="新細明體" pitchFamily="18" charset="-120"/>
            </a:endParaRPr>
          </a:p>
          <a:p>
            <a:endParaRPr lang="en-US" altLang="zh-TW" sz="4000" dirty="0">
              <a:solidFill>
                <a:srgbClr val="7030A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860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bgd">
  <a:themeElements>
    <a:clrScheme name="masterbgd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asterbgd">
      <a:majorFont>
        <a:latin typeface="Times New Roman"/>
        <a:ea typeface="標楷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masterbgd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bgd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bgd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bgd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bgd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bgd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bgd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Data\Microsoft\Templates\masterbgd.pot</Template>
  <TotalTime>31562</TotalTime>
  <Words>608</Words>
  <Application>Microsoft Office PowerPoint</Application>
  <PresentationFormat>如螢幕大小 (4:3)</PresentationFormat>
  <Paragraphs>141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細明體</vt:lpstr>
      <vt:lpstr>新細明體</vt:lpstr>
      <vt:lpstr>標楷體</vt:lpstr>
      <vt:lpstr>Arial</vt:lpstr>
      <vt:lpstr>Comic Sans MS</vt:lpstr>
      <vt:lpstr>Lucida Handwriting</vt:lpstr>
      <vt:lpstr>Tahoma</vt:lpstr>
      <vt:lpstr>Times New Roman</vt:lpstr>
      <vt:lpstr>Wingdings</vt:lpstr>
      <vt:lpstr>masterbgd</vt:lpstr>
      <vt:lpstr>PowerPoint 簡報</vt:lpstr>
      <vt:lpstr>NTOU/MSV大學生重點人才培養計劃</vt:lpstr>
      <vt:lpstr>PowerPoint 簡報</vt:lpstr>
      <vt:lpstr>My Beginning Since 1994</vt:lpstr>
      <vt:lpstr>My Engng. Math (III),HRE, NTOU 1994</vt:lpstr>
      <vt:lpstr>PowerPoint 簡報</vt:lpstr>
      <vt:lpstr>PowerPoint 簡報</vt:lpstr>
      <vt:lpstr>PowerPoint 簡報</vt:lpstr>
    </vt:vector>
  </TitlesOfParts>
  <Company>NTOU-振動噪音實驗室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Outlines</dc:title>
  <dc:creator>Sox</dc:creator>
  <cp:lastModifiedBy>Windows 使用者</cp:lastModifiedBy>
  <cp:revision>1006</cp:revision>
  <cp:lastPrinted>2020-04-29T12:41:10Z</cp:lastPrinted>
  <dcterms:created xsi:type="dcterms:W3CDTF">2001-06-06T13:14:15Z</dcterms:created>
  <dcterms:modified xsi:type="dcterms:W3CDTF">2020-04-29T12:42:29Z</dcterms:modified>
</cp:coreProperties>
</file>